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705" r:id="rId2"/>
  </p:sldMasterIdLst>
  <p:notesMasterIdLst>
    <p:notesMasterId r:id="rId20"/>
  </p:notesMasterIdLst>
  <p:handoutMasterIdLst>
    <p:handoutMasterId r:id="rId21"/>
  </p:handoutMasterIdLst>
  <p:sldIdLst>
    <p:sldId id="460" r:id="rId3"/>
    <p:sldId id="473" r:id="rId4"/>
    <p:sldId id="475" r:id="rId5"/>
    <p:sldId id="492" r:id="rId6"/>
    <p:sldId id="474" r:id="rId7"/>
    <p:sldId id="486" r:id="rId8"/>
    <p:sldId id="499" r:id="rId9"/>
    <p:sldId id="488" r:id="rId10"/>
    <p:sldId id="509" r:id="rId11"/>
    <p:sldId id="498" r:id="rId12"/>
    <p:sldId id="508" r:id="rId13"/>
    <p:sldId id="510" r:id="rId14"/>
    <p:sldId id="506" r:id="rId15"/>
    <p:sldId id="511" r:id="rId16"/>
    <p:sldId id="514" r:id="rId17"/>
    <p:sldId id="513" r:id="rId18"/>
    <p:sldId id="512" r:id="rId19"/>
  </p:sldIdLst>
  <p:sldSz cx="9906000" cy="6858000" type="A4"/>
  <p:notesSz cx="6797675" cy="9926638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BEB936-5151-498F-8CBE-49DD33744E8D}">
          <p14:sldIdLst>
            <p14:sldId id="460"/>
            <p14:sldId id="473"/>
            <p14:sldId id="475"/>
            <p14:sldId id="492"/>
            <p14:sldId id="474"/>
            <p14:sldId id="486"/>
            <p14:sldId id="499"/>
            <p14:sldId id="488"/>
            <p14:sldId id="509"/>
            <p14:sldId id="498"/>
            <p14:sldId id="508"/>
            <p14:sldId id="510"/>
            <p14:sldId id="506"/>
            <p14:sldId id="511"/>
            <p14:sldId id="514"/>
            <p14:sldId id="513"/>
            <p14:sldId id="5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7D"/>
    <a:srgbClr val="18481E"/>
    <a:srgbClr val="66CCFF"/>
    <a:srgbClr val="FF9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18" autoAdjust="0"/>
    <p:restoredTop sz="60492" autoAdjust="0"/>
  </p:normalViewPr>
  <p:slideViewPr>
    <p:cSldViewPr snapToGrid="0">
      <p:cViewPr varScale="1">
        <p:scale>
          <a:sx n="69" d="100"/>
          <a:sy n="69" d="100"/>
        </p:scale>
        <p:origin x="2184" y="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notesViewPr>
    <p:cSldViewPr snapToGrid="0">
      <p:cViewPr varScale="1">
        <p:scale>
          <a:sx n="57" d="100"/>
          <a:sy n="57" d="100"/>
        </p:scale>
        <p:origin x="-2741" y="-8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400" cy="49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2" tIns="47477" rIns="94952" bIns="47477" numCol="1" anchor="t" anchorCtr="0" compatLnSpc="1">
            <a:prstTxWarp prst="textNoShape">
              <a:avLst/>
            </a:prstTxWarp>
          </a:bodyPr>
          <a:lstStyle>
            <a:lvl1pPr defTabSz="94969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2"/>
            <a:ext cx="2946400" cy="49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2" tIns="47477" rIns="94952" bIns="47477" numCol="1" anchor="t" anchorCtr="0" compatLnSpc="1">
            <a:prstTxWarp prst="textNoShape">
              <a:avLst/>
            </a:prstTxWarp>
          </a:bodyPr>
          <a:lstStyle>
            <a:lvl1pPr algn="r" defTabSz="94969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832"/>
            <a:ext cx="2946400" cy="49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2" tIns="47477" rIns="94952" bIns="47477" numCol="1" anchor="b" anchorCtr="0" compatLnSpc="1">
            <a:prstTxWarp prst="textNoShape">
              <a:avLst/>
            </a:prstTxWarp>
          </a:bodyPr>
          <a:lstStyle>
            <a:lvl1pPr defTabSz="94969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9832"/>
            <a:ext cx="2946400" cy="49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2" tIns="47477" rIns="94952" bIns="47477" numCol="1" anchor="b" anchorCtr="0" compatLnSpc="1">
            <a:prstTxWarp prst="textNoShape">
              <a:avLst/>
            </a:prstTxWarp>
          </a:bodyPr>
          <a:lstStyle>
            <a:lvl1pPr algn="r" defTabSz="949691">
              <a:defRPr sz="1300"/>
            </a:lvl1pPr>
          </a:lstStyle>
          <a:p>
            <a:pPr>
              <a:defRPr/>
            </a:pPr>
            <a:fld id="{22EC16EC-630A-4036-A53C-CE238525DD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00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400" cy="49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2" tIns="47477" rIns="94952" bIns="47477" numCol="1" anchor="t" anchorCtr="0" compatLnSpc="1">
            <a:prstTxWarp prst="textNoShape">
              <a:avLst/>
            </a:prstTxWarp>
          </a:bodyPr>
          <a:lstStyle>
            <a:lvl1pPr defTabSz="94969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2"/>
            <a:ext cx="2946400" cy="49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2" tIns="47477" rIns="94952" bIns="47477" numCol="1" anchor="t" anchorCtr="0" compatLnSpc="1">
            <a:prstTxWarp prst="textNoShape">
              <a:avLst/>
            </a:prstTxWarp>
          </a:bodyPr>
          <a:lstStyle>
            <a:lvl1pPr algn="r" defTabSz="94969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2" y="4715711"/>
            <a:ext cx="5438774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2" tIns="47477" rIns="94952" bIns="47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832"/>
            <a:ext cx="2946400" cy="49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2" tIns="47477" rIns="94952" bIns="47477" numCol="1" anchor="b" anchorCtr="0" compatLnSpc="1">
            <a:prstTxWarp prst="textNoShape">
              <a:avLst/>
            </a:prstTxWarp>
          </a:bodyPr>
          <a:lstStyle>
            <a:lvl1pPr defTabSz="94969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9832"/>
            <a:ext cx="2946400" cy="49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2" tIns="47477" rIns="94952" bIns="47477" numCol="1" anchor="b" anchorCtr="0" compatLnSpc="1">
            <a:prstTxWarp prst="textNoShape">
              <a:avLst/>
            </a:prstTxWarp>
          </a:bodyPr>
          <a:lstStyle>
            <a:lvl1pPr algn="r" defTabSz="949691">
              <a:defRPr sz="1300"/>
            </a:lvl1pPr>
          </a:lstStyle>
          <a:p>
            <a:pPr>
              <a:defRPr/>
            </a:pPr>
            <a:fld id="{6B2C27B8-7C08-45FA-BA55-F6C5C0575E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629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8105" indent="-2838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5546" indent="-2271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9764" indent="-2271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3982" indent="-2271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201" indent="-2271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2419" indent="-2271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6637" indent="-2271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0855" indent="-2271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6A2FDD-563B-4E2C-BED7-58AB16147B1C}" type="slidenum">
              <a:rPr lang="en-GB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 smtClean="0"/>
              <a:t>Dawn  intro</a:t>
            </a:r>
          </a:p>
        </p:txBody>
      </p:sp>
    </p:spTree>
    <p:extLst>
      <p:ext uri="{BB962C8B-B14F-4D97-AF65-F5344CB8AC3E}">
        <p14:creationId xmlns:p14="http://schemas.microsoft.com/office/powerpoint/2010/main" val="3986560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Schools with high academic engagement have high student engagement </a:t>
            </a:r>
          </a:p>
          <a:p>
            <a:endParaRPr lang="en-GB" dirty="0" smtClean="0"/>
          </a:p>
          <a:p>
            <a:r>
              <a:rPr lang="en-GB" dirty="0" smtClean="0"/>
              <a:t>SE – promoting LO is discussions with staff about student engagement and personal tutoring. Especially</a:t>
            </a:r>
            <a:r>
              <a:rPr lang="en-GB" baseline="0" dirty="0" smtClean="0"/>
              <a:t> with academic responsible for quality who disseminate to the rest of academic teams.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OCD – some programmes don’t have online access and therefore don’t use Moodle.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2C27B8-7C08-45FA-BA55-F6C5C0575EB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356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8105" indent="-2838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5546" indent="-2271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9764" indent="-2271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3982" indent="-2271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201" indent="-2271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2419" indent="-2271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6637" indent="-2271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0855" indent="-2271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6A2FDD-563B-4E2C-BED7-58AB16147B1C}" type="slidenum">
              <a:rPr lang="en-GB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baseline="0" dirty="0" smtClean="0"/>
              <a:t>Publicised programme &amp; school with most badges – ensured some competition. Some academic requested the data fro their programme to check engagement &amp; encourage competition. </a:t>
            </a:r>
          </a:p>
          <a:p>
            <a:pPr eaLnBrk="1" hangingPunct="1"/>
            <a:endParaRPr lang="en-GB" altLang="en-US" baseline="0" dirty="0" smtClean="0"/>
          </a:p>
          <a:p>
            <a:pPr lvl="0" algn="l" eaLnBrk="1" hangingPunct="1">
              <a:spcBef>
                <a:spcPct val="0"/>
              </a:spcBef>
            </a:pPr>
            <a:r>
              <a:rPr lang="en-GB" dirty="0">
                <a:solidFill>
                  <a:prstClr val="black"/>
                </a:solidFill>
              </a:rPr>
              <a:t>Requests from students for a list of badges available. </a:t>
            </a:r>
          </a:p>
          <a:p>
            <a:pPr eaLnBrk="1" hangingPunct="1"/>
            <a:endParaRPr lang="en-GB" altLang="en-US" baseline="0" dirty="0" smtClean="0"/>
          </a:p>
          <a:p>
            <a:pPr eaLnBrk="1" hangingPunct="1"/>
            <a:r>
              <a:rPr lang="en-GB" altLang="en-US" baseline="0" dirty="0" smtClean="0"/>
              <a:t>Senior university managers want to see impact</a:t>
            </a:r>
          </a:p>
          <a:p>
            <a:pPr eaLnBrk="1" hangingPunct="1"/>
            <a:endParaRPr lang="en-GB" altLang="en-US" baseline="0" dirty="0" smtClean="0"/>
          </a:p>
          <a:p>
            <a:pPr eaLnBrk="1" hangingPunct="1"/>
            <a:r>
              <a:rPr lang="en-GB" altLang="en-US" baseline="0" dirty="0" smtClean="0"/>
              <a:t>Anecdotally – in person email. and formally through meetings such as SSLC’s and Board of Study. </a:t>
            </a:r>
          </a:p>
          <a:p>
            <a:pPr eaLnBrk="1" hangingPunct="1"/>
            <a:endParaRPr lang="en-GB" altLang="en-US" baseline="0" dirty="0" smtClean="0"/>
          </a:p>
          <a:p>
            <a:pPr eaLnBrk="1" hangingPunct="1"/>
            <a:endParaRPr lang="en-GB" altLang="en-US" baseline="0" dirty="0" smtClean="0"/>
          </a:p>
          <a:p>
            <a:pPr eaLnBrk="1" hangingPunct="1"/>
            <a:endParaRPr lang="en-GB" alt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52080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Anecdotal – in person &amp;</a:t>
            </a:r>
            <a:r>
              <a:rPr lang="en-GB" baseline="0" dirty="0" smtClean="0"/>
              <a:t> by email, both academics and professional staff involved in skills provision</a:t>
            </a:r>
          </a:p>
          <a:p>
            <a:r>
              <a:rPr lang="en-GB" baseline="0" dirty="0" smtClean="0"/>
              <a:t>Academic staff report student response to it – </a:t>
            </a:r>
            <a:r>
              <a:rPr lang="en-GB" baseline="0" dirty="0" err="1" smtClean="0"/>
              <a:t>ie</a:t>
            </a:r>
            <a:r>
              <a:rPr lang="en-GB" baseline="0" dirty="0" smtClean="0"/>
              <a:t>, they like , they like the badges, find it useful, they want more!</a:t>
            </a:r>
          </a:p>
          <a:p>
            <a:r>
              <a:rPr lang="en-GB" baseline="0" dirty="0" smtClean="0"/>
              <a:t>Formal – programme and school meetings – </a:t>
            </a:r>
            <a:r>
              <a:rPr lang="en-GB" baseline="0" dirty="0" err="1" smtClean="0"/>
              <a:t>minuted</a:t>
            </a:r>
            <a:r>
              <a:rPr lang="en-GB" baseline="0" dirty="0" smtClean="0"/>
              <a:t> how useful it is. </a:t>
            </a:r>
          </a:p>
          <a:p>
            <a:r>
              <a:rPr lang="en-GB" baseline="0" dirty="0" smtClean="0"/>
              <a:t>Student survey – about 380 students, excluded 3</a:t>
            </a:r>
            <a:r>
              <a:rPr lang="en-GB" baseline="30000" dirty="0" smtClean="0"/>
              <a:t>rd</a:t>
            </a:r>
            <a:r>
              <a:rPr lang="en-GB" baseline="0" dirty="0" smtClean="0"/>
              <a:t> years.</a:t>
            </a:r>
          </a:p>
          <a:p>
            <a:r>
              <a:rPr lang="en-GB" baseline="0" dirty="0" smtClean="0"/>
              <a:t>Survey showed very positive responses, useful evidence towards our LILAC award. Demonstrates impact.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2C27B8-7C08-45FA-BA55-F6C5C0575EB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307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2C27B8-7C08-45FA-BA55-F6C5C0575EB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906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Video is designed to promote LO with evidence and endorsement from it’s users.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 need to reflect and analyse and really showcase best practice across university – demonstrate impact to senior managers and encourage wider uptake across schools.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Content – feedback for more challenging content</a:t>
            </a:r>
          </a:p>
          <a:p>
            <a:r>
              <a:rPr lang="en-GB" baseline="0" dirty="0" smtClean="0"/>
              <a:t>New interface – mobile device friendly. Activities more accessible – working with a visually impaired student to improve accessibility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2C27B8-7C08-45FA-BA55-F6C5C0575EB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799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LILAC Winners 2018</a:t>
            </a:r>
          </a:p>
          <a:p>
            <a:endParaRPr lang="en-US" sz="1200" dirty="0" smtClean="0"/>
          </a:p>
          <a:p>
            <a:r>
              <a:rPr lang="en-US" sz="1200" dirty="0" smtClean="0"/>
              <a:t>Greater recognition within </a:t>
            </a:r>
            <a:r>
              <a:rPr lang="en-US" sz="1200" dirty="0" err="1" smtClean="0"/>
              <a:t>UoB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Increased</a:t>
            </a:r>
            <a:r>
              <a:rPr lang="en-US" sz="1200" baseline="0" dirty="0" smtClean="0"/>
              <a:t> collaboration – staff/students/LEAP team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Greater</a:t>
            </a:r>
            <a:r>
              <a:rPr lang="en-US" sz="1200" baseline="0" dirty="0" smtClean="0"/>
              <a:t> recognition among learning developers/information literacy professionals in the wider community (LDHEN, JISC, ALT)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Presenting LO at University of Lancaster – Enhancing Learning &amp; Teaching in Management Education (Teach Meet)</a:t>
            </a:r>
          </a:p>
          <a:p>
            <a:endParaRPr lang="en-US" sz="1200" dirty="0" smtClean="0"/>
          </a:p>
          <a:p>
            <a:r>
              <a:rPr lang="en-US" sz="1200" dirty="0" smtClean="0"/>
              <a:t>Invited to write for London Met #Take 5 Blog – LO development and implementation</a:t>
            </a:r>
          </a:p>
          <a:p>
            <a:endParaRPr lang="en-US" sz="1200" dirty="0" smtClean="0"/>
          </a:p>
          <a:p>
            <a:r>
              <a:rPr lang="en-US" sz="1200" dirty="0" smtClean="0"/>
              <a:t>Journal article – The LEAP Framework: A Model for Student Learning Development in HE</a:t>
            </a:r>
          </a:p>
          <a:p>
            <a:endParaRPr lang="en-US" sz="1200" dirty="0" smtClean="0"/>
          </a:p>
          <a:p>
            <a:r>
              <a:rPr lang="en-US" sz="1200" dirty="0" smtClean="0"/>
              <a:t>ALT application – Learning Technologist</a:t>
            </a:r>
            <a:r>
              <a:rPr lang="en-US" sz="1200" baseline="0" dirty="0" smtClean="0"/>
              <a:t> of the Year  (Team)</a:t>
            </a:r>
          </a:p>
          <a:p>
            <a:r>
              <a:rPr lang="en-US" sz="1200" dirty="0" smtClean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2C27B8-7C08-45FA-BA55-F6C5C0575EB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869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do feel about LO – exciting, impact</a:t>
            </a:r>
            <a:r>
              <a:rPr lang="en-GB" baseline="0" dirty="0" smtClean="0"/>
              <a:t> on student, great feedback, well known in uni – but… it can be overwhelming, we need to keep moving or it will squash us flat!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2C27B8-7C08-45FA-BA55-F6C5C0575EB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226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2C27B8-7C08-45FA-BA55-F6C5C0575EB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194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8105" indent="-2838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5546" indent="-2271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9764" indent="-2271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3982" indent="-2271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201" indent="-2271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2419" indent="-2271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6637" indent="-2271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0855" indent="-2271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6A2FDD-563B-4E2C-BED7-58AB16147B1C}" type="slidenum">
              <a:rPr lang="en-GB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 smtClean="0"/>
              <a:t>Based on LDF written by library &amp; student experience dept. Includes contributions form Careers, SU, Student Experience and interested Academics.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Expanded version of our old</a:t>
            </a:r>
            <a:r>
              <a:rPr lang="en-GB" altLang="en-US" baseline="0" dirty="0" smtClean="0"/>
              <a:t> study skills portal – BISSTO.</a:t>
            </a:r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906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Explanation of four sections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2C27B8-7C08-45FA-BA55-F6C5C0575EB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86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LEAP Online is the online version of the LDF – face to face activities also take place, done by other departments.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2C27B8-7C08-45FA-BA55-F6C5C0575EB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587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8105" indent="-2838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5546" indent="-2271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9764" indent="-2271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3982" indent="-2271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201" indent="-2271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2419" indent="-2271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6637" indent="-2271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0855" indent="-2271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6A2FDD-563B-4E2C-BED7-58AB16147B1C}" type="slidenum">
              <a:rPr lang="en-GB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  <a:p>
            <a:pPr eaLnBrk="1" hangingPunct="1"/>
            <a:r>
              <a:rPr lang="en-GB" altLang="en-US" dirty="0" smtClean="0"/>
              <a:t>Based</a:t>
            </a:r>
            <a:r>
              <a:rPr lang="en-GB" altLang="en-US" baseline="0" dirty="0" smtClean="0"/>
              <a:t> on feedback from students – less text. </a:t>
            </a:r>
          </a:p>
        </p:txBody>
      </p:sp>
    </p:spTree>
    <p:extLst>
      <p:ext uri="{BB962C8B-B14F-4D97-AF65-F5344CB8AC3E}">
        <p14:creationId xmlns:p14="http://schemas.microsoft.com/office/powerpoint/2010/main" val="3292555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</a:t>
            </a:r>
            <a:r>
              <a:rPr lang="en-GB" baseline="0" dirty="0" smtClean="0"/>
              <a:t> learning content openly accessible under Creative Commons licence.</a:t>
            </a:r>
          </a:p>
          <a:p>
            <a:endParaRPr lang="en-GB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LO integrated with Moodle, to deliver badged assessments (</a:t>
            </a:r>
            <a:r>
              <a:rPr lang="en-GB" baseline="0" dirty="0" err="1" smtClean="0"/>
              <a:t>UoB</a:t>
            </a:r>
            <a:r>
              <a:rPr lang="en-GB" baseline="0" dirty="0" smtClean="0"/>
              <a:t> students only)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Typical page layout </a:t>
            </a: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Introduction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PowToon (animation)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Printable handout (of PowToon)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Activity – on the majority of sections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Assessment – on all sections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Links to other related content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 smtClean="0"/>
              <a:t>LEAP Levels (L1, L2, L3)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Levels colour coded and visually signposted (LEAP level graphic)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Levels increase in complexity and depth of learning required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Level of learning and skill acquisition mapped to HE levels (L1 HE4/Foundation, L2 HE5, L3 HE6)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 smtClean="0"/>
              <a:t>PowToon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High impact tool for delivery of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Students engage better with information than with text heavy web pages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 smtClean="0"/>
              <a:t>Articulate Storyline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Industry standard content authoring tool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Mobile compliant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Interactive – drag and drop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Rapid authoring and development workflow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2C27B8-7C08-45FA-BA55-F6C5C0575EB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948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Typically Moodle badged assessment.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2C27B8-7C08-45FA-BA55-F6C5C0575EB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138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Example badge design.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2C27B8-7C08-45FA-BA55-F6C5C0575EB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134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8105" indent="-2838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5546" indent="-2271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9764" indent="-2271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3982" indent="-2271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201" indent="-2271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2419" indent="-2271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06637" indent="-2271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0855" indent="-2271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6A2FDD-563B-4E2C-BED7-58AB16147B1C}" type="slidenum">
              <a:rPr lang="en-GB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5680" eaLnBrk="1" hangingPunct="1">
              <a:defRPr/>
            </a:pPr>
            <a:r>
              <a:rPr lang="en-GB" dirty="0" smtClean="0"/>
              <a:t>Collaboration between Library and student experience – welcome packs</a:t>
            </a:r>
          </a:p>
          <a:p>
            <a:pPr defTabSz="915680" eaLnBrk="1" hangingPunct="1">
              <a:defRPr/>
            </a:pPr>
            <a:endParaRPr lang="en-GB" dirty="0" smtClean="0"/>
          </a:p>
          <a:p>
            <a:pPr defTabSz="915680" eaLnBrk="1" hangingPunct="1">
              <a:defRPr/>
            </a:pPr>
            <a:r>
              <a:rPr lang="en-GB" dirty="0" smtClean="0"/>
              <a:t>Library inductions.</a:t>
            </a:r>
            <a:r>
              <a:rPr lang="en-GB" baseline="0" dirty="0" smtClean="0"/>
              <a:t> </a:t>
            </a:r>
          </a:p>
          <a:p>
            <a:pPr defTabSz="915680" eaLnBrk="1" hangingPunct="1">
              <a:defRPr/>
            </a:pPr>
            <a:endParaRPr lang="en-GB" baseline="0" dirty="0" smtClean="0"/>
          </a:p>
          <a:p>
            <a:pPr defTabSz="915680" eaLnBrk="1" hangingPunct="1">
              <a:defRPr/>
            </a:pPr>
            <a:r>
              <a:rPr lang="en-GB" baseline="0" dirty="0" smtClean="0"/>
              <a:t>Training for library staff. </a:t>
            </a:r>
            <a:endParaRPr lang="en-GB" dirty="0" smtClean="0"/>
          </a:p>
          <a:p>
            <a:pPr eaLnBrk="1" hangingPunct="1"/>
            <a:endParaRPr lang="en-GB" alt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16459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933F7-3F0A-4329-9ECA-CFB93093E9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8507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0DDE1-2C15-4F1D-967E-095E152C83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55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CC2D5-7ADE-4DCD-9587-2F1D3301BD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654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74644"/>
            <a:ext cx="89154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17749-8E97-42F0-AEBB-50D72FADA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877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B0FB-E04D-475E-938D-81990131B9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0EA0-F808-46E2-B2CD-56E44E3F0D6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33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B0FB-E04D-475E-938D-81990131B9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0EA0-F808-46E2-B2CD-56E44E3F0D6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43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B0FB-E04D-475E-938D-81990131B9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0EA0-F808-46E2-B2CD-56E44E3F0D6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63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B0FB-E04D-475E-938D-81990131B9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0EA0-F808-46E2-B2CD-56E44E3F0D6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3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B0FB-E04D-475E-938D-81990131B9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0EA0-F808-46E2-B2CD-56E44E3F0D6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20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B0FB-E04D-475E-938D-81990131B9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0EA0-F808-46E2-B2CD-56E44E3F0D6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01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B0FB-E04D-475E-938D-81990131B9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0EA0-F808-46E2-B2CD-56E44E3F0D6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8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/>
          <p:cNvGraphicFramePr>
            <a:graphicFrameLocks noChangeAspect="1"/>
          </p:cNvGraphicFramePr>
          <p:nvPr userDrawn="1"/>
        </p:nvGraphicFramePr>
        <p:xfrm>
          <a:off x="0" y="3"/>
          <a:ext cx="9906000" cy="686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6" name="Presentation" r:id="rId4" imgW="3444328" imgH="2583218" progId="PowerPoint.Show.8">
                  <p:embed/>
                </p:oleObj>
              </mc:Choice>
              <mc:Fallback>
                <p:oleObj name="Presentation" r:id="rId4" imgW="3444328" imgH="2583218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9906000" cy="686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133353"/>
            <a:ext cx="7505700" cy="684213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7" y="1628775"/>
            <a:ext cx="9667875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10686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B0FB-E04D-475E-938D-81990131B9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0EA0-F808-46E2-B2CD-56E44E3F0D6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23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B0FB-E04D-475E-938D-81990131B9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0EA0-F808-46E2-B2CD-56E44E3F0D6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56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B0FB-E04D-475E-938D-81990131B9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0EA0-F808-46E2-B2CD-56E44E3F0D6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49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B0FB-E04D-475E-938D-81990131B9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20/06/2018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0EA0-F808-46E2-B2CD-56E44E3F0D69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0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382C7-5658-4115-8920-3E4A330CC4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002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2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02D82-576C-43F2-859A-40D302B26F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181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CB02D-40F5-4E04-8A68-39D472133B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17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69D0D-D778-45B9-A95C-DB9B317BB0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725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0F98A-2710-4F40-9AD4-2A229A039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10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F9EB1-E5B7-4E18-8127-58884F35A2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67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7B01B-F03D-49B2-8BE5-523ABE3050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34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C5B6E20-6680-45B3-BDAC-7C9BDA7A75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 userDrawn="1"/>
        </p:nvGraphicFramePr>
        <p:xfrm>
          <a:off x="0" y="3"/>
          <a:ext cx="9906000" cy="686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" name="Presentation" r:id="rId15" imgW="3444328" imgH="2583218" progId="PowerPoint.Show.8">
                  <p:embed/>
                </p:oleObj>
              </mc:Choice>
              <mc:Fallback>
                <p:oleObj name="Presentation" r:id="rId15" imgW="3444328" imgH="2583218" progId="PowerPoint.Show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"/>
                        <a:ext cx="9906000" cy="686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4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5FB0FB-E04D-475E-938D-81990131B9A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20/06/2018</a:t>
            </a:fld>
            <a:endParaRPr lang="en-GB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B60EA0-F808-46E2-B2CD-56E44E3F0D69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4750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.jpeg"/><Relationship Id="rId5" Type="http://schemas.openxmlformats.org/officeDocument/2006/relationships/hyperlink" Target="mailto:g.prescott@bolton.ac.uk" TargetMode="External"/><Relationship Id="rId4" Type="http://schemas.openxmlformats.org/officeDocument/2006/relationships/hyperlink" Target="mailto:d.grundy@bolton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hyperlink" Target="https://www.youtube.com/watch?v=WBUn8yuxnk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hyperlink" Target="http://www.bolton.ac.uk/leaponline/Home.asp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4"/>
          <p:cNvSpPr>
            <a:spLocks noChangeArrowheads="1"/>
          </p:cNvSpPr>
          <p:nvPr/>
        </p:nvSpPr>
        <p:spPr bwMode="auto">
          <a:xfrm>
            <a:off x="0" y="0"/>
            <a:ext cx="9906000" cy="908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8" name="Text Box 57"/>
          <p:cNvSpPr txBox="1">
            <a:spLocks noChangeArrowheads="1"/>
          </p:cNvSpPr>
          <p:nvPr/>
        </p:nvSpPr>
        <p:spPr bwMode="auto">
          <a:xfrm>
            <a:off x="203151" y="1756417"/>
            <a:ext cx="9283435" cy="74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3600" b="1" dirty="0" smtClean="0"/>
              <a:t>LEAP Online: </a:t>
            </a:r>
            <a:r>
              <a:rPr lang="en-GB" sz="3600" b="1" dirty="0" err="1" smtClean="0"/>
              <a:t>Badgetastic</a:t>
            </a:r>
            <a:r>
              <a:rPr lang="en-GB" sz="3600" b="1" dirty="0" smtClean="0"/>
              <a:t> and Beyond!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Dawn Grundy &amp; Graeme Prescott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2800" b="1" kern="0" dirty="0" smtClean="0">
              <a:solidFill>
                <a:srgbClr val="000000"/>
              </a:solidFill>
              <a:latin typeface="Arial"/>
              <a:ea typeface="+mj-ea"/>
              <a:cs typeface="+mj-cs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  <a:hlinkClick r:id="rId4"/>
              </a:rPr>
              <a:t>d.grundy@bolton.ac.uk</a:t>
            </a:r>
            <a:endParaRPr lang="en-GB" altLang="en-US" sz="2400" b="1" kern="0" dirty="0" smtClean="0">
              <a:solidFill>
                <a:srgbClr val="000000"/>
              </a:solidFill>
              <a:latin typeface="Arial"/>
              <a:ea typeface="+mj-ea"/>
              <a:cs typeface="+mj-cs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  <a:hlinkClick r:id="rId5"/>
              </a:rPr>
              <a:t>g.prescott@bolton.ac.uk</a:t>
            </a:r>
            <a:r>
              <a:rPr lang="en-GB" altLang="en-US" sz="2400" b="1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2400" b="1" kern="0" dirty="0" smtClean="0">
              <a:solidFill>
                <a:srgbClr val="000000"/>
              </a:solidFill>
              <a:latin typeface="Arial"/>
              <a:ea typeface="+mj-ea"/>
              <a:cs typeface="+mj-cs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@</a:t>
            </a:r>
            <a:r>
              <a:rPr lang="en-GB" altLang="en-US" sz="2400" b="1" kern="0" dirty="0" err="1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HHSUofBLib</a:t>
            </a:r>
            <a:endParaRPr lang="en-GB" altLang="en-US" sz="2400" b="1" kern="0" dirty="0" smtClean="0">
              <a:solidFill>
                <a:srgbClr val="000000"/>
              </a:solidFill>
              <a:latin typeface="Arial"/>
              <a:ea typeface="+mj-ea"/>
              <a:cs typeface="+mj-cs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@</a:t>
            </a:r>
            <a:r>
              <a:rPr lang="en-GB" altLang="en-US" sz="2400" b="1" kern="0" dirty="0" err="1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GraemePrescott</a:t>
            </a:r>
            <a:endParaRPr lang="en-GB" altLang="en-US" sz="2400" b="1" kern="0" dirty="0" smtClean="0">
              <a:solidFill>
                <a:srgbClr val="000000"/>
              </a:solidFill>
              <a:latin typeface="Arial"/>
              <a:ea typeface="+mj-ea"/>
              <a:cs typeface="+mj-cs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2800" b="1" kern="0" dirty="0" smtClean="0">
              <a:solidFill>
                <a:srgbClr val="000000"/>
              </a:solidFill>
              <a:latin typeface="Arial"/>
              <a:ea typeface="+mj-ea"/>
              <a:cs typeface="+mj-cs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2800" b="1" kern="0" dirty="0" smtClean="0">
              <a:solidFill>
                <a:srgbClr val="000000"/>
              </a:solidFill>
              <a:latin typeface="Arial"/>
              <a:ea typeface="+mj-ea"/>
              <a:cs typeface="+mj-cs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GB" altLang="en-US" sz="2800" b="1" kern="0" dirty="0" smtClean="0">
              <a:solidFill>
                <a:srgbClr val="000000"/>
              </a:solidFill>
              <a:latin typeface="Arial"/>
              <a:ea typeface="+mj-ea"/>
              <a:cs typeface="+mj-cs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3600" b="1" kern="0" dirty="0" smtClean="0">
              <a:solidFill>
                <a:srgbClr val="000000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99" y="5553052"/>
            <a:ext cx="681001" cy="681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64" y="3974774"/>
            <a:ext cx="680400" cy="6674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18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0832" y="142875"/>
            <a:ext cx="2276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Advocacy</a:t>
            </a:r>
            <a:endParaRPr lang="en-US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829991"/>
            <a:ext cx="72961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Academic endorsement was key!</a:t>
            </a:r>
          </a:p>
          <a:p>
            <a:endParaRPr lang="en-GB" sz="2000" dirty="0"/>
          </a:p>
          <a:p>
            <a:r>
              <a:rPr lang="en-US" sz="2000" dirty="0" smtClean="0"/>
              <a:t>Embedded </a:t>
            </a:r>
            <a:r>
              <a:rPr lang="en-US" sz="2000" dirty="0"/>
              <a:t>in curriculum –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directed completion as part of skills module classes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referrals via student Action Learning Plans.  </a:t>
            </a:r>
          </a:p>
          <a:p>
            <a:endParaRPr lang="en-US" sz="2000" dirty="0"/>
          </a:p>
          <a:p>
            <a:r>
              <a:rPr lang="en-US" sz="2000" dirty="0" smtClean="0"/>
              <a:t>Requests for </a:t>
            </a:r>
            <a:r>
              <a:rPr lang="en-US" sz="2000" dirty="0"/>
              <a:t>specific content, e.g. Referencing trouble </a:t>
            </a:r>
            <a:r>
              <a:rPr lang="en-US" sz="2000" dirty="0" smtClean="0"/>
              <a:t>shooting.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Student </a:t>
            </a:r>
            <a:r>
              <a:rPr lang="en-US" sz="2000" dirty="0"/>
              <a:t>Experience </a:t>
            </a:r>
            <a:r>
              <a:rPr lang="en-US" sz="2000" dirty="0" smtClean="0"/>
              <a:t>– continuous </a:t>
            </a:r>
            <a:r>
              <a:rPr lang="en-US" sz="2000" dirty="0"/>
              <a:t>dialogue and </a:t>
            </a:r>
            <a:r>
              <a:rPr lang="en-US" sz="2000" dirty="0" smtClean="0"/>
              <a:t>promotion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Interest from OCD, different models of franchise give us new </a:t>
            </a:r>
            <a:r>
              <a:rPr lang="en-US" sz="2000" dirty="0" smtClean="0"/>
              <a:t>challenges</a:t>
            </a:r>
            <a:endParaRPr lang="en-US" sz="2000" dirty="0"/>
          </a:p>
          <a:p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832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4"/>
          <p:cNvSpPr>
            <a:spLocks noChangeArrowheads="1"/>
          </p:cNvSpPr>
          <p:nvPr/>
        </p:nvSpPr>
        <p:spPr bwMode="auto">
          <a:xfrm>
            <a:off x="0" y="-111210"/>
            <a:ext cx="9906000" cy="908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buNone/>
            </a:pPr>
            <a:r>
              <a:rPr lang="en-GB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Engagement</a:t>
            </a:r>
            <a:endParaRPr lang="en-GB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177" y="1589649"/>
            <a:ext cx="9131643" cy="5106573"/>
          </a:xfrm>
        </p:spPr>
        <p:txBody>
          <a:bodyPr/>
          <a:lstStyle/>
          <a:p>
            <a:pPr lvl="0" eaLnBrk="1" hangingPunct="1">
              <a:spcBef>
                <a:spcPct val="0"/>
              </a:spcBef>
            </a:pPr>
            <a:r>
              <a:rPr lang="en-GB" sz="2400" kern="1200" dirty="0">
                <a:solidFill>
                  <a:prstClr val="black"/>
                </a:solidFill>
                <a:latin typeface="Arial" charset="0"/>
              </a:rPr>
              <a:t>Badge data is used as the main indicator</a:t>
            </a:r>
          </a:p>
          <a:p>
            <a:pPr lvl="0" eaLnBrk="1" hangingPunct="1">
              <a:spcBef>
                <a:spcPct val="0"/>
              </a:spcBef>
            </a:pPr>
            <a:endParaRPr lang="en-GB" sz="2000" kern="1200" dirty="0">
              <a:solidFill>
                <a:prstClr val="black"/>
              </a:solidFill>
              <a:latin typeface="Arial" charset="0"/>
            </a:endParaRPr>
          </a:p>
          <a:p>
            <a:pPr lvl="0" eaLnBrk="1" hangingPunct="1">
              <a:spcBef>
                <a:spcPct val="0"/>
              </a:spcBef>
            </a:pPr>
            <a:endParaRPr lang="en-GB" sz="2000" kern="1200" dirty="0" smtClean="0">
              <a:solidFill>
                <a:prstClr val="black"/>
              </a:solidFill>
              <a:latin typeface="Arial" charset="0"/>
            </a:endParaRPr>
          </a:p>
          <a:p>
            <a:pPr lvl="0" algn="l" eaLnBrk="1" hangingPunct="1">
              <a:spcBef>
                <a:spcPct val="0"/>
              </a:spcBef>
            </a:pPr>
            <a:endParaRPr lang="en-GB" sz="2000" kern="1200" dirty="0">
              <a:solidFill>
                <a:prstClr val="black"/>
              </a:solidFill>
              <a:latin typeface="Arial" charset="0"/>
            </a:endParaRPr>
          </a:p>
          <a:p>
            <a:pPr lvl="0" algn="l" eaLnBrk="1" hangingPunct="1">
              <a:spcBef>
                <a:spcPct val="0"/>
              </a:spcBef>
            </a:pPr>
            <a:endParaRPr lang="en-GB" sz="2000" kern="1200" dirty="0" smtClean="0">
              <a:solidFill>
                <a:prstClr val="black"/>
              </a:solidFill>
              <a:latin typeface="Arial" charset="0"/>
            </a:endParaRPr>
          </a:p>
          <a:p>
            <a:pPr lvl="0" algn="l" eaLnBrk="1" hangingPunct="1">
              <a:spcBef>
                <a:spcPct val="0"/>
              </a:spcBef>
            </a:pPr>
            <a:endParaRPr lang="en-GB" sz="2000" kern="1200" dirty="0">
              <a:solidFill>
                <a:prstClr val="black"/>
              </a:solidFill>
              <a:latin typeface="Arial" charset="0"/>
            </a:endParaRPr>
          </a:p>
          <a:p>
            <a:pPr lvl="0" algn="l" eaLnBrk="1" hangingPunct="1">
              <a:spcBef>
                <a:spcPct val="0"/>
              </a:spcBef>
            </a:pPr>
            <a:endParaRPr lang="en-GB" sz="2000" kern="1200" dirty="0">
              <a:solidFill>
                <a:prstClr val="black"/>
              </a:solidFill>
              <a:latin typeface="Arial" charset="0"/>
            </a:endParaRPr>
          </a:p>
          <a:p>
            <a:pPr lvl="0" eaLnBrk="1" hangingPunct="1">
              <a:spcBef>
                <a:spcPct val="0"/>
              </a:spcBef>
            </a:pPr>
            <a:r>
              <a:rPr lang="en-GB" sz="2400" kern="1200" dirty="0" smtClean="0">
                <a:solidFill>
                  <a:prstClr val="black"/>
                </a:solidFill>
                <a:latin typeface="Arial" charset="0"/>
              </a:rPr>
              <a:t>Grammar and Referencing most popular badges. </a:t>
            </a:r>
          </a:p>
          <a:p>
            <a:pPr lvl="0" eaLnBrk="1" hangingPunct="1">
              <a:spcBef>
                <a:spcPct val="0"/>
              </a:spcBef>
            </a:pPr>
            <a:r>
              <a:rPr lang="en-GB" sz="2400" kern="1200" dirty="0" smtClean="0">
                <a:solidFill>
                  <a:prstClr val="black"/>
                </a:solidFill>
                <a:latin typeface="Arial" charset="0"/>
              </a:rPr>
              <a:t>Centre for Nursing high users. </a:t>
            </a:r>
          </a:p>
          <a:p>
            <a:pPr lvl="0" algn="l" eaLnBrk="1" hangingPunct="1">
              <a:spcBef>
                <a:spcPct val="0"/>
              </a:spcBef>
            </a:pPr>
            <a:r>
              <a:rPr lang="en-GB" sz="2400" kern="1200" dirty="0" smtClean="0">
                <a:solidFill>
                  <a:prstClr val="black"/>
                </a:solidFill>
                <a:latin typeface="Arial" charset="0"/>
              </a:rPr>
              <a:t>Dissemination – badge data &amp; new content</a:t>
            </a:r>
            <a:br>
              <a:rPr lang="en-GB" sz="2400" kern="1200" dirty="0" smtClean="0">
                <a:solidFill>
                  <a:prstClr val="black"/>
                </a:solidFill>
                <a:latin typeface="Arial" charset="0"/>
              </a:rPr>
            </a:br>
            <a:r>
              <a:rPr lang="en-GB" sz="2400" kern="1200" dirty="0" smtClean="0">
                <a:solidFill>
                  <a:prstClr val="black"/>
                </a:solidFill>
                <a:latin typeface="Arial" charset="0"/>
              </a:rPr>
              <a:t>	Social Media</a:t>
            </a:r>
          </a:p>
          <a:p>
            <a:pPr lvl="0" algn="l" eaLnBrk="1" hangingPunct="1">
              <a:spcBef>
                <a:spcPct val="0"/>
              </a:spcBef>
            </a:pPr>
            <a:r>
              <a:rPr lang="en-GB" sz="2400" kern="1200" dirty="0" smtClean="0">
                <a:solidFill>
                  <a:prstClr val="black"/>
                </a:solidFill>
                <a:latin typeface="Arial" charset="0"/>
              </a:rPr>
              <a:t>	Monthly University newsletter</a:t>
            </a:r>
          </a:p>
          <a:p>
            <a:pPr lvl="0" algn="l" eaLnBrk="1" hangingPunct="1">
              <a:spcBef>
                <a:spcPct val="0"/>
              </a:spcBef>
            </a:pPr>
            <a:r>
              <a:rPr lang="en-GB" sz="2400" kern="1200" dirty="0" smtClean="0">
                <a:solidFill>
                  <a:prstClr val="black"/>
                </a:solidFill>
                <a:latin typeface="Arial" charset="0"/>
              </a:rPr>
              <a:t>	School meetings </a:t>
            </a:r>
            <a:endParaRPr lang="en-GB" sz="2400" kern="1200" dirty="0">
              <a:solidFill>
                <a:prstClr val="black"/>
              </a:solidFill>
              <a:latin typeface="Arial" charset="0"/>
            </a:endParaRPr>
          </a:p>
          <a:p>
            <a:pPr lvl="0" algn="l" eaLnBrk="1" hangingPunct="1">
              <a:spcBef>
                <a:spcPct val="0"/>
              </a:spcBef>
            </a:pPr>
            <a:r>
              <a:rPr lang="en-GB" sz="2400" kern="1200" dirty="0" smtClean="0">
                <a:solidFill>
                  <a:prstClr val="black"/>
                </a:solidFill>
                <a:latin typeface="Arial" charset="0"/>
              </a:rPr>
              <a:t>	Monthly </a:t>
            </a:r>
            <a:r>
              <a:rPr lang="en-GB" sz="2400" kern="1200" dirty="0">
                <a:solidFill>
                  <a:prstClr val="black"/>
                </a:solidFill>
                <a:latin typeface="Arial" charset="0"/>
              </a:rPr>
              <a:t>data </a:t>
            </a:r>
            <a:r>
              <a:rPr lang="en-GB" sz="2400" kern="1200" dirty="0" smtClean="0">
                <a:solidFill>
                  <a:prstClr val="black"/>
                </a:solidFill>
                <a:latin typeface="Arial" charset="0"/>
              </a:rPr>
              <a:t>- HOS reports </a:t>
            </a:r>
            <a:r>
              <a:rPr lang="en-GB" sz="2400" kern="1200" dirty="0">
                <a:solidFill>
                  <a:prstClr val="black"/>
                </a:solidFill>
                <a:latin typeface="Arial" charset="0"/>
              </a:rPr>
              <a:t>to University senior </a:t>
            </a:r>
            <a:r>
              <a:rPr lang="en-GB" sz="2400" kern="1200" dirty="0" smtClean="0">
                <a:solidFill>
                  <a:prstClr val="black"/>
                </a:solidFill>
                <a:latin typeface="Arial" charset="0"/>
              </a:rPr>
              <a:t>managers </a:t>
            </a:r>
          </a:p>
          <a:p>
            <a:pPr lvl="0" algn="l" eaLnBrk="1" hangingPunct="1">
              <a:spcBef>
                <a:spcPct val="0"/>
              </a:spcBef>
            </a:pPr>
            <a:endParaRPr lang="en-GB" sz="2000" kern="1200" dirty="0">
              <a:solidFill>
                <a:prstClr val="black"/>
              </a:solidFill>
              <a:latin typeface="Arial" charset="0"/>
            </a:endParaRPr>
          </a:p>
          <a:p>
            <a:pPr lvl="0" algn="l" eaLnBrk="1" hangingPunct="1">
              <a:spcBef>
                <a:spcPct val="0"/>
              </a:spcBef>
            </a:pPr>
            <a:endParaRPr lang="en-GB" sz="2000" kern="1200" dirty="0">
              <a:solidFill>
                <a:prstClr val="black"/>
              </a:solidFill>
              <a:latin typeface="Arial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algn="l"/>
            <a:endParaRPr lang="en-GB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4952998" y="2264897"/>
            <a:ext cx="4102865" cy="1181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 smtClean="0">
                <a:solidFill>
                  <a:schemeClr val="tx1"/>
                </a:solidFill>
                <a:latin typeface="Arial" charset="0"/>
              </a:rPr>
              <a:t>June 2018 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– </a:t>
            </a:r>
            <a:r>
              <a:rPr lang="en-GB" dirty="0" smtClean="0">
                <a:solidFill>
                  <a:schemeClr val="tx1"/>
                </a:solidFill>
                <a:latin typeface="Arial" charset="0"/>
              </a:rPr>
              <a:t>59 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badges available</a:t>
            </a:r>
          </a:p>
          <a:p>
            <a:pPr lvl="0"/>
            <a:r>
              <a:rPr lang="en-GB" dirty="0" smtClean="0">
                <a:solidFill>
                  <a:schemeClr val="tx1"/>
                </a:solidFill>
                <a:latin typeface="Arial" charset="0"/>
              </a:rPr>
              <a:t>3666 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badges earned</a:t>
            </a:r>
          </a:p>
          <a:p>
            <a:pPr lvl="0"/>
            <a:r>
              <a:rPr lang="en-GB" dirty="0" smtClean="0">
                <a:solidFill>
                  <a:schemeClr val="tx1"/>
                </a:solidFill>
                <a:latin typeface="Arial" charset="0"/>
              </a:rPr>
              <a:t>672 students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92930" y="2264897"/>
            <a:ext cx="3800820" cy="1181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prstClr val="black"/>
                </a:solidFill>
                <a:latin typeface="Arial" charset="0"/>
              </a:rPr>
              <a:t>1</a:t>
            </a:r>
            <a:r>
              <a:rPr lang="en-GB" baseline="30000" dirty="0">
                <a:solidFill>
                  <a:prstClr val="black"/>
                </a:solidFill>
                <a:latin typeface="Arial" charset="0"/>
              </a:rPr>
              <a:t>st</a:t>
            </a:r>
            <a:r>
              <a:rPr lang="en-GB" dirty="0">
                <a:solidFill>
                  <a:prstClr val="black"/>
                </a:solidFill>
                <a:latin typeface="Arial" charset="0"/>
              </a:rPr>
              <a:t> month – 37 badges available</a:t>
            </a:r>
          </a:p>
          <a:p>
            <a:pPr lvl="0"/>
            <a:r>
              <a:rPr lang="en-GB" dirty="0">
                <a:solidFill>
                  <a:prstClr val="black"/>
                </a:solidFill>
                <a:latin typeface="Arial" charset="0"/>
              </a:rPr>
              <a:t>697 badges earned</a:t>
            </a:r>
          </a:p>
          <a:p>
            <a:pPr lvl="0"/>
            <a:r>
              <a:rPr lang="en-GB" dirty="0">
                <a:solidFill>
                  <a:prstClr val="black"/>
                </a:solidFill>
                <a:latin typeface="Arial" charset="0"/>
              </a:rPr>
              <a:t>230 students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05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3025" y="132201"/>
            <a:ext cx="4153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Feedback Journey</a:t>
            </a:r>
            <a:endParaRPr lang="en-US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141" y="1735001"/>
            <a:ext cx="917934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Good feedback from staff – anecdotal &amp; </a:t>
            </a:r>
            <a:r>
              <a:rPr lang="en-GB" sz="2400" dirty="0" smtClean="0"/>
              <a:t>formal</a:t>
            </a:r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Capturing </a:t>
            </a:r>
            <a:r>
              <a:rPr lang="en-GB" sz="2400" dirty="0"/>
              <a:t>more feedback </a:t>
            </a:r>
          </a:p>
          <a:p>
            <a:endParaRPr lang="en-GB" sz="2400" dirty="0"/>
          </a:p>
          <a:p>
            <a:r>
              <a:rPr lang="en-GB" sz="2400" dirty="0" smtClean="0"/>
              <a:t>Student survey - January </a:t>
            </a:r>
            <a:r>
              <a:rPr lang="en-GB" sz="2400" dirty="0"/>
              <a:t>2018 </a:t>
            </a:r>
            <a:endParaRPr lang="en-GB" sz="2400" dirty="0" smtClean="0"/>
          </a:p>
          <a:p>
            <a:r>
              <a:rPr lang="en-GB" sz="2400" dirty="0"/>
              <a:t>	</a:t>
            </a:r>
            <a:r>
              <a:rPr lang="en-GB" sz="2400" dirty="0" smtClean="0"/>
              <a:t>all students </a:t>
            </a:r>
            <a:r>
              <a:rPr lang="en-GB" sz="2400" dirty="0"/>
              <a:t>who had earned a digital </a:t>
            </a:r>
            <a:r>
              <a:rPr lang="en-GB" sz="2400" dirty="0" smtClean="0"/>
              <a:t>badge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good level of response </a:t>
            </a:r>
          </a:p>
          <a:p>
            <a:r>
              <a:rPr lang="en-GB" sz="2400" dirty="0" smtClean="0"/>
              <a:t>	results to </a:t>
            </a:r>
            <a:r>
              <a:rPr lang="en-GB" sz="2400" dirty="0"/>
              <a:t>be analysed 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Staff </a:t>
            </a:r>
            <a:r>
              <a:rPr lang="en-GB" sz="2400" dirty="0"/>
              <a:t>survey </a:t>
            </a:r>
            <a:r>
              <a:rPr lang="en-GB" sz="2400" dirty="0" smtClean="0"/>
              <a:t>planned </a:t>
            </a:r>
          </a:p>
          <a:p>
            <a:endParaRPr lang="en-GB" sz="2400" dirty="0" smtClean="0"/>
          </a:p>
          <a:p>
            <a:r>
              <a:rPr lang="en-GB" sz="2400" dirty="0" smtClean="0"/>
              <a:t>Some direct student feedback &amp; engagement via twitter </a:t>
            </a:r>
            <a:endParaRPr lang="en-GB" sz="2400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51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88" y="1156886"/>
            <a:ext cx="9266723" cy="488203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38978" y="506776"/>
            <a:ext cx="6455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Student tweet: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67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3959" y="176270"/>
            <a:ext cx="6645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Promotion &amp; Development Plans</a:t>
            </a:r>
            <a:endParaRPr lang="en-US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8379" y="1679917"/>
            <a:ext cx="87937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Promotional </a:t>
            </a:r>
            <a:r>
              <a:rPr lang="en-US" sz="2400" dirty="0"/>
              <a:t>video </a:t>
            </a:r>
            <a:r>
              <a:rPr lang="en-US" sz="2400" dirty="0" smtClean="0"/>
              <a:t>- students &amp; staff ‘</a:t>
            </a:r>
            <a:r>
              <a:rPr lang="en-US" sz="2400" dirty="0"/>
              <a:t>champions</a:t>
            </a:r>
            <a:r>
              <a:rPr lang="en-US" sz="2400" dirty="0" smtClean="0"/>
              <a:t>’</a:t>
            </a:r>
          </a:p>
          <a:p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www.youtube.com/watch?v=WBUn8yuxnkI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GB" sz="2400" dirty="0" smtClean="0"/>
          </a:p>
          <a:p>
            <a:r>
              <a:rPr lang="en-GB" sz="2400" dirty="0" smtClean="0"/>
              <a:t>Reflect &amp; analyse</a:t>
            </a:r>
          </a:p>
          <a:p>
            <a:r>
              <a:rPr lang="en-GB" sz="2400" dirty="0"/>
              <a:t>	Demonstrate value and </a:t>
            </a:r>
            <a:r>
              <a:rPr lang="en-GB" sz="2400" dirty="0" smtClean="0"/>
              <a:t>impact </a:t>
            </a:r>
            <a:endParaRPr lang="en-GB" sz="2400" dirty="0"/>
          </a:p>
          <a:p>
            <a:r>
              <a:rPr lang="en-GB" sz="2400" dirty="0" smtClean="0"/>
              <a:t>	UoB conference – showcase best practice </a:t>
            </a:r>
            <a:endParaRPr lang="en-GB" sz="2400" dirty="0"/>
          </a:p>
          <a:p>
            <a:r>
              <a:rPr lang="en-GB" sz="2400" dirty="0" smtClean="0"/>
              <a:t>	</a:t>
            </a:r>
          </a:p>
          <a:p>
            <a:r>
              <a:rPr lang="en-GB" sz="2400" dirty="0" smtClean="0"/>
              <a:t>Future content</a:t>
            </a:r>
          </a:p>
          <a:p>
            <a:r>
              <a:rPr lang="en-GB" sz="2400" dirty="0" smtClean="0"/>
              <a:t>	Further </a:t>
            </a:r>
            <a:r>
              <a:rPr lang="en-GB" sz="2400" dirty="0"/>
              <a:t>levels</a:t>
            </a:r>
          </a:p>
          <a:p>
            <a:r>
              <a:rPr lang="en-GB" sz="2400" dirty="0" smtClean="0"/>
              <a:t>	OCD </a:t>
            </a:r>
            <a:r>
              <a:rPr lang="en-GB" sz="2400" dirty="0"/>
              <a:t>– specific content</a:t>
            </a:r>
          </a:p>
          <a:p>
            <a:r>
              <a:rPr lang="en-GB" sz="2400" dirty="0" smtClean="0"/>
              <a:t>	HE6</a:t>
            </a:r>
            <a:r>
              <a:rPr lang="en-GB" sz="2400" dirty="0"/>
              <a:t>+ </a:t>
            </a:r>
            <a:r>
              <a:rPr lang="en-GB" sz="2400" dirty="0" smtClean="0"/>
              <a:t>content</a:t>
            </a:r>
          </a:p>
          <a:p>
            <a:endParaRPr lang="en-GB" sz="2400" dirty="0"/>
          </a:p>
          <a:p>
            <a:r>
              <a:rPr lang="en-GB" sz="2400" dirty="0" smtClean="0"/>
              <a:t>New </a:t>
            </a:r>
            <a:r>
              <a:rPr lang="en-GB" sz="2400" dirty="0"/>
              <a:t>interface  - </a:t>
            </a:r>
            <a:r>
              <a:rPr lang="en-GB" sz="2400" dirty="0" smtClean="0"/>
              <a:t>WordPress 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052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5810" y="176270"/>
            <a:ext cx="4724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Celebrate Our Success</a:t>
            </a:r>
            <a:endParaRPr lang="en-US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8379" y="1679917"/>
            <a:ext cx="8793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LILAC Winners 2018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32" y="2305049"/>
            <a:ext cx="7535333" cy="4238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053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39" y="1798971"/>
            <a:ext cx="7343481" cy="46815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344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9622" y="2614534"/>
            <a:ext cx="7858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GB" altLang="en-US" sz="3600" b="1" kern="0" dirty="0" smtClean="0">
                <a:solidFill>
                  <a:srgbClr val="000000"/>
                </a:solidFill>
                <a:latin typeface="Arial"/>
              </a:rPr>
              <a:t>Questions?</a:t>
            </a:r>
            <a:endParaRPr lang="en-GB" altLang="en-US" sz="3600" b="1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69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4"/>
          <p:cNvSpPr>
            <a:spLocks noChangeArrowheads="1"/>
          </p:cNvSpPr>
          <p:nvPr/>
        </p:nvSpPr>
        <p:spPr bwMode="auto">
          <a:xfrm>
            <a:off x="0" y="0"/>
            <a:ext cx="9906000" cy="908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8" name="Text Box 57"/>
          <p:cNvSpPr txBox="1">
            <a:spLocks noChangeArrowheads="1"/>
          </p:cNvSpPr>
          <p:nvPr/>
        </p:nvSpPr>
        <p:spPr bwMode="auto">
          <a:xfrm>
            <a:off x="271731" y="2133607"/>
            <a:ext cx="9283435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4800" b="1" dirty="0" smtClean="0"/>
              <a:t>LEAP Online</a:t>
            </a:r>
            <a:endParaRPr lang="en-GB" altLang="en-US" sz="4800" b="1" kern="0" dirty="0" smtClean="0">
              <a:solidFill>
                <a:srgbClr val="000000"/>
              </a:solidFill>
              <a:latin typeface="Arial"/>
              <a:ea typeface="+mj-ea"/>
              <a:cs typeface="+mj-cs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Academic skills portal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Library led project – university wide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kern="0" dirty="0" smtClean="0">
              <a:solidFill>
                <a:srgbClr val="000000"/>
              </a:solidFill>
              <a:latin typeface="Arial"/>
              <a:ea typeface="+mj-ea"/>
              <a:cs typeface="+mj-cs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3600" b="1" kern="0" dirty="0" smtClean="0">
              <a:solidFill>
                <a:srgbClr val="000000"/>
              </a:solidFill>
              <a:latin typeface="Arial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882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243" y="62484"/>
            <a:ext cx="6618161" cy="67955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55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982" y="222421"/>
            <a:ext cx="5745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LEAP</a:t>
            </a:r>
            <a:r>
              <a:rPr lang="en-GB" dirty="0" smtClean="0"/>
              <a:t> </a:t>
            </a:r>
            <a:r>
              <a:rPr lang="en-GB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Programme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07" y="879902"/>
            <a:ext cx="9162036" cy="58447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1982" y="5324475"/>
            <a:ext cx="2838450" cy="12003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    L    	</a:t>
            </a:r>
            <a:r>
              <a:rPr lang="en-GB" dirty="0" smtClean="0"/>
              <a:t>Learning </a:t>
            </a:r>
          </a:p>
          <a:p>
            <a:r>
              <a:rPr lang="en-GB" b="1" dirty="0" smtClean="0"/>
              <a:t>    E    	</a:t>
            </a:r>
            <a:r>
              <a:rPr lang="en-GB" dirty="0" smtClean="0"/>
              <a:t>Excellence</a:t>
            </a:r>
          </a:p>
          <a:p>
            <a:r>
              <a:rPr lang="en-GB" b="1" dirty="0" smtClean="0"/>
              <a:t>    A    	</a:t>
            </a:r>
            <a:r>
              <a:rPr lang="en-GB" dirty="0" smtClean="0"/>
              <a:t>Achievement</a:t>
            </a:r>
          </a:p>
          <a:p>
            <a:r>
              <a:rPr lang="en-GB" b="1" dirty="0" smtClean="0"/>
              <a:t>    P</a:t>
            </a:r>
            <a:r>
              <a:rPr lang="en-GB" dirty="0" smtClean="0"/>
              <a:t>	Pathway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89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4"/>
          <p:cNvSpPr>
            <a:spLocks noChangeArrowheads="1"/>
          </p:cNvSpPr>
          <p:nvPr/>
        </p:nvSpPr>
        <p:spPr bwMode="auto">
          <a:xfrm>
            <a:off x="0" y="-111210"/>
            <a:ext cx="9906000" cy="908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buNone/>
            </a:pPr>
            <a:r>
              <a:rPr lang="en-GB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LEAP Online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913" y="1940011"/>
            <a:ext cx="9131643" cy="4510216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BISSTO re-developed </a:t>
            </a:r>
            <a:r>
              <a:rPr lang="en-GB" dirty="0"/>
              <a:t>to support the </a:t>
            </a:r>
            <a:r>
              <a:rPr lang="en-GB" dirty="0" smtClean="0"/>
              <a:t>LDF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Present in dynamic engaging way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Badged assessments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First phase launched: September 2017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/>
              <a:t>Further developments – continuous improvements</a:t>
            </a:r>
            <a:r>
              <a:rPr lang="en-GB" dirty="0" smtClean="0"/>
              <a:t>.</a:t>
            </a:r>
            <a:r>
              <a:rPr lang="en-GB" dirty="0">
                <a:hlinkClick r:id="rId4"/>
              </a:rPr>
              <a:t> </a:t>
            </a:r>
            <a:endParaRPr lang="en-GB" dirty="0" smtClean="0">
              <a:hlinkClick r:id="rId4"/>
            </a:endParaRPr>
          </a:p>
          <a:p>
            <a:pPr algn="l"/>
            <a:endParaRPr lang="en-GB" dirty="0">
              <a:hlinkClick r:id="rId4"/>
            </a:endParaRPr>
          </a:p>
          <a:p>
            <a:pPr algn="l"/>
            <a:r>
              <a:rPr lang="en-GB" dirty="0" smtClean="0">
                <a:hlinkClick r:id="rId4"/>
              </a:rPr>
              <a:t>http</a:t>
            </a:r>
            <a:r>
              <a:rPr lang="en-GB" dirty="0">
                <a:hlinkClick r:id="rId4"/>
              </a:rPr>
              <a:t>://www.bolton.ac.uk/leaponline/Home.aspx</a:t>
            </a:r>
            <a:endParaRPr lang="en-GB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 smtClean="0"/>
          </a:p>
          <a:p>
            <a:pPr algn="l"/>
            <a:endParaRPr lang="en-GB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5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240" y="0"/>
            <a:ext cx="616351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747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724" y="372376"/>
            <a:ext cx="5629275" cy="6162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55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773" y="1964724"/>
            <a:ext cx="3706454" cy="2928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41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4"/>
          <p:cNvSpPr>
            <a:spLocks noChangeArrowheads="1"/>
          </p:cNvSpPr>
          <p:nvPr/>
        </p:nvSpPr>
        <p:spPr bwMode="auto">
          <a:xfrm>
            <a:off x="0" y="-111210"/>
            <a:ext cx="9906000" cy="908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buNone/>
            </a:pPr>
            <a:r>
              <a:rPr lang="en-GB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Launch &amp; Promotion</a:t>
            </a:r>
            <a:endParaRPr lang="en-GB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403" y="1764224"/>
            <a:ext cx="6194598" cy="4510216"/>
          </a:xfrm>
        </p:spPr>
        <p:txBody>
          <a:bodyPr/>
          <a:lstStyle/>
          <a:p>
            <a:pPr lvl="0" algn="l" eaLnBrk="1" hangingPunct="1">
              <a:spcBef>
                <a:spcPct val="0"/>
              </a:spcBef>
            </a:pPr>
            <a:r>
              <a:rPr lang="en-GB" sz="2000" kern="1200" dirty="0" smtClean="0">
                <a:solidFill>
                  <a:prstClr val="black"/>
                </a:solidFill>
                <a:latin typeface="Arial" charset="0"/>
              </a:rPr>
              <a:t>Workshop at </a:t>
            </a:r>
            <a:r>
              <a:rPr lang="en-GB" sz="2000" kern="1200" dirty="0" err="1" smtClean="0">
                <a:solidFill>
                  <a:prstClr val="black"/>
                </a:solidFill>
                <a:latin typeface="Arial" charset="0"/>
              </a:rPr>
              <a:t>UoB</a:t>
            </a:r>
            <a:r>
              <a:rPr lang="en-GB" sz="2000" kern="1200" dirty="0" smtClean="0">
                <a:solidFill>
                  <a:prstClr val="black"/>
                </a:solidFill>
                <a:latin typeface="Arial" charset="0"/>
              </a:rPr>
              <a:t> TIRI July 2017</a:t>
            </a:r>
            <a:endParaRPr lang="en-GB" sz="2000" kern="1200" dirty="0">
              <a:solidFill>
                <a:prstClr val="black"/>
              </a:solidFill>
              <a:latin typeface="Arial" charset="0"/>
            </a:endParaRPr>
          </a:p>
          <a:p>
            <a:pPr lvl="0" algn="l" eaLnBrk="1" hangingPunct="1">
              <a:spcBef>
                <a:spcPct val="0"/>
              </a:spcBef>
            </a:pPr>
            <a:endParaRPr lang="en-GB" sz="2000" kern="1200" dirty="0" smtClean="0">
              <a:solidFill>
                <a:prstClr val="black"/>
              </a:solidFill>
              <a:latin typeface="Arial" charset="0"/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sz="2000" dirty="0"/>
              <a:t>Launch event </a:t>
            </a:r>
            <a:r>
              <a:rPr lang="en-US" sz="2000" dirty="0" smtClean="0"/>
              <a:t>September </a:t>
            </a:r>
            <a:r>
              <a:rPr lang="en-US" sz="2000" dirty="0"/>
              <a:t>2017 </a:t>
            </a:r>
          </a:p>
          <a:p>
            <a:pPr lvl="0" algn="l" eaLnBrk="1" hangingPunct="1">
              <a:spcBef>
                <a:spcPct val="0"/>
              </a:spcBef>
            </a:pPr>
            <a:endParaRPr lang="en-GB" sz="2000" kern="1200" dirty="0">
              <a:solidFill>
                <a:prstClr val="black"/>
              </a:solidFill>
              <a:latin typeface="Arial" charset="0"/>
            </a:endParaRPr>
          </a:p>
          <a:p>
            <a:pPr lvl="0" algn="l" eaLnBrk="1" hangingPunct="1">
              <a:spcBef>
                <a:spcPct val="0"/>
              </a:spcBef>
            </a:pPr>
            <a:endParaRPr lang="en-GB" sz="2400" kern="1200" dirty="0" smtClean="0">
              <a:solidFill>
                <a:prstClr val="black"/>
              </a:solidFill>
              <a:latin typeface="Arial" charset="0"/>
            </a:endParaRPr>
          </a:p>
          <a:p>
            <a:pPr lvl="0" algn="l" eaLnBrk="1" hangingPunct="1">
              <a:spcBef>
                <a:spcPct val="0"/>
              </a:spcBef>
            </a:pPr>
            <a:r>
              <a:rPr lang="en-GB" sz="2400" kern="1200" dirty="0" smtClean="0">
                <a:solidFill>
                  <a:prstClr val="black"/>
                </a:solidFill>
                <a:latin typeface="Arial" charset="0"/>
              </a:rPr>
              <a:t> </a:t>
            </a:r>
          </a:p>
          <a:p>
            <a:pPr lvl="0" algn="l" eaLnBrk="1" hangingPunct="1">
              <a:spcBef>
                <a:spcPct val="0"/>
              </a:spcBef>
            </a:pPr>
            <a:endParaRPr lang="en-GB" sz="2000" kern="1200" dirty="0">
              <a:solidFill>
                <a:prstClr val="black"/>
              </a:solidFill>
              <a:latin typeface="Arial" charset="0"/>
            </a:endParaRPr>
          </a:p>
          <a:p>
            <a:pPr lvl="0" algn="l" eaLnBrk="1" hangingPunct="1">
              <a:spcBef>
                <a:spcPct val="0"/>
              </a:spcBef>
            </a:pPr>
            <a:endParaRPr lang="en-GB" sz="2000" kern="1200" dirty="0">
              <a:solidFill>
                <a:prstClr val="black"/>
              </a:solidFill>
              <a:latin typeface="Arial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algn="l"/>
            <a:endParaRPr lang="en-GB" sz="2000" dirty="0" smtClean="0"/>
          </a:p>
          <a:p>
            <a:pPr algn="l"/>
            <a:r>
              <a:rPr lang="en-GB" sz="2000" dirty="0" smtClean="0"/>
              <a:t>							</a:t>
            </a:r>
            <a:endParaRPr lang="en-GB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702" y="3105367"/>
            <a:ext cx="2838452" cy="28384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03" y="3105367"/>
            <a:ext cx="2838452" cy="28475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57968" y="2285672"/>
            <a:ext cx="31146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Merchandise</a:t>
            </a:r>
          </a:p>
          <a:p>
            <a:endParaRPr lang="en-GB" sz="2000" dirty="0" smtClean="0"/>
          </a:p>
          <a:p>
            <a:r>
              <a:rPr lang="en-GB" sz="2000" dirty="0" smtClean="0"/>
              <a:t>Staff </a:t>
            </a:r>
            <a:r>
              <a:rPr lang="en-GB" sz="2000" dirty="0"/>
              <a:t>launch: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mouse mats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bookmarks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cake!</a:t>
            </a:r>
          </a:p>
          <a:p>
            <a:endParaRPr lang="en-GB" sz="2000" dirty="0" smtClean="0"/>
          </a:p>
          <a:p>
            <a:r>
              <a:rPr lang="en-GB" sz="2000" dirty="0" smtClean="0"/>
              <a:t>Students Welcome packs: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wall planner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drinks coaster</a:t>
            </a:r>
          </a:p>
          <a:p>
            <a:endParaRPr lang="en-GB" sz="2000" dirty="0" smtClean="0"/>
          </a:p>
          <a:p>
            <a:r>
              <a:rPr lang="en-GB" sz="2000" dirty="0" smtClean="0"/>
              <a:t>Library: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banner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bookmarks</a:t>
            </a:r>
            <a:endParaRPr lang="en-GB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177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7"/>
  <p:tag name="ARTICULATE_DESIGN_ID_BLIS-MASTER" val="Qfp5qwg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LIS-Master">
  <a:themeElements>
    <a:clrScheme name="BLIS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IS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IS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IS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IS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IS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IS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IS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IS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IS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IS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IS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IS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IS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10319</TotalTime>
  <Words>862</Words>
  <Application>Microsoft Office PowerPoint</Application>
  <PresentationFormat>A4 Paper (210x297 mm)</PresentationFormat>
  <Paragraphs>224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BLIS-Master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BD2 - Bentley Designs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Jamie Billington</dc:creator>
  <cp:lastModifiedBy>Rebecca Roylance</cp:lastModifiedBy>
  <cp:revision>469</cp:revision>
  <cp:lastPrinted>2018-05-30T07:05:26Z</cp:lastPrinted>
  <dcterms:created xsi:type="dcterms:W3CDTF">2006-02-22T10:05:14Z</dcterms:created>
  <dcterms:modified xsi:type="dcterms:W3CDTF">2018-06-20T13:24:51Z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69E51915-93F9-45CF-B5B5-CD2039E71E62</vt:lpwstr>
  </property>
  <property fmtid="{D5CDD505-2E9C-101B-9397-08002B2CF9AE}" pid="3" name="ArticulatePath">
    <vt:lpwstr>LIHNNTrainersPres</vt:lpwstr>
  </property>
</Properties>
</file>