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9"/>
  </p:notesMasterIdLst>
  <p:sldIdLst>
    <p:sldId id="264" r:id="rId2"/>
    <p:sldId id="266" r:id="rId3"/>
    <p:sldId id="282" r:id="rId4"/>
    <p:sldId id="273" r:id="rId5"/>
    <p:sldId id="288" r:id="rId6"/>
    <p:sldId id="267" r:id="rId7"/>
    <p:sldId id="268" r:id="rId8"/>
    <p:sldId id="269" r:id="rId9"/>
    <p:sldId id="270" r:id="rId10"/>
    <p:sldId id="271" r:id="rId11"/>
    <p:sldId id="259" r:id="rId12"/>
    <p:sldId id="280" r:id="rId13"/>
    <p:sldId id="279" r:id="rId14"/>
    <p:sldId id="260" r:id="rId15"/>
    <p:sldId id="261" r:id="rId16"/>
    <p:sldId id="294" r:id="rId17"/>
    <p:sldId id="295" r:id="rId18"/>
    <p:sldId id="296" r:id="rId19"/>
    <p:sldId id="298" r:id="rId20"/>
    <p:sldId id="263" r:id="rId21"/>
    <p:sldId id="278" r:id="rId22"/>
    <p:sldId id="293" r:id="rId23"/>
    <p:sldId id="287" r:id="rId24"/>
    <p:sldId id="289" r:id="rId25"/>
    <p:sldId id="290" r:id="rId26"/>
    <p:sldId id="291" r:id="rId27"/>
    <p:sldId id="292" r:id="rId28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Neue Light"/>
      </a:defRPr>
    </a:lvl1pPr>
    <a:lvl2pPr indent="228600" algn="ctr" defTabSz="584200">
      <a:defRPr sz="3600">
        <a:latin typeface="+mn-lt"/>
        <a:ea typeface="+mn-ea"/>
        <a:cs typeface="+mn-cs"/>
        <a:sym typeface="Helvetica Neue Light"/>
      </a:defRPr>
    </a:lvl2pPr>
    <a:lvl3pPr indent="457200" algn="ctr" defTabSz="584200">
      <a:defRPr sz="3600">
        <a:latin typeface="+mn-lt"/>
        <a:ea typeface="+mn-ea"/>
        <a:cs typeface="+mn-cs"/>
        <a:sym typeface="Helvetica Neue Light"/>
      </a:defRPr>
    </a:lvl3pPr>
    <a:lvl4pPr indent="685800" algn="ctr" defTabSz="584200">
      <a:defRPr sz="3600">
        <a:latin typeface="+mn-lt"/>
        <a:ea typeface="+mn-ea"/>
        <a:cs typeface="+mn-cs"/>
        <a:sym typeface="Helvetica Neue Light"/>
      </a:defRPr>
    </a:lvl4pPr>
    <a:lvl5pPr indent="914400" algn="ctr" defTabSz="584200">
      <a:defRPr sz="3600">
        <a:latin typeface="+mn-lt"/>
        <a:ea typeface="+mn-ea"/>
        <a:cs typeface="+mn-cs"/>
        <a:sym typeface="Helvetica Neue Light"/>
      </a:defRPr>
    </a:lvl5pPr>
    <a:lvl6pPr indent="1143000" algn="ctr" defTabSz="584200">
      <a:defRPr sz="3600">
        <a:latin typeface="+mn-lt"/>
        <a:ea typeface="+mn-ea"/>
        <a:cs typeface="+mn-cs"/>
        <a:sym typeface="Helvetica Neue Light"/>
      </a:defRPr>
    </a:lvl6pPr>
    <a:lvl7pPr indent="1371600" algn="ctr" defTabSz="584200">
      <a:defRPr sz="3600">
        <a:latin typeface="+mn-lt"/>
        <a:ea typeface="+mn-ea"/>
        <a:cs typeface="+mn-cs"/>
        <a:sym typeface="Helvetica Neue Light"/>
      </a:defRPr>
    </a:lvl7pPr>
    <a:lvl8pPr indent="1600200" algn="ctr" defTabSz="584200">
      <a:defRPr sz="3600">
        <a:latin typeface="+mn-lt"/>
        <a:ea typeface="+mn-ea"/>
        <a:cs typeface="+mn-cs"/>
        <a:sym typeface="Helvetica Neue Light"/>
      </a:defRPr>
    </a:lvl8pPr>
    <a:lvl9pPr indent="1828800" algn="ctr" defTabSz="584200">
      <a:defRPr sz="3600"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6447" autoAdjust="0"/>
  </p:normalViewPr>
  <p:slideViewPr>
    <p:cSldViewPr>
      <p:cViewPr>
        <p:scale>
          <a:sx n="60" d="100"/>
          <a:sy n="60" d="100"/>
        </p:scale>
        <p:origin x="-702" y="-60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289780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243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31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529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529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196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161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97398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3331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 in image of WCA screen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11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32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8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8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924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85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9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5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7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9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1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3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5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688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2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2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2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40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26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465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2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2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912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 rtlCol="0">
            <a:normAutofit/>
          </a:bodyPr>
          <a:lstStyle>
            <a:lvl1pPr marL="0" indent="0">
              <a:buNone/>
              <a:defRPr sz="4600"/>
            </a:lvl1pPr>
            <a:lvl2pPr marL="650197" indent="0">
              <a:buNone/>
              <a:defRPr sz="4000"/>
            </a:lvl2pPr>
            <a:lvl3pPr marL="1300393" indent="0">
              <a:buNone/>
              <a:defRPr sz="3400"/>
            </a:lvl3pPr>
            <a:lvl4pPr marL="1950590" indent="0">
              <a:buNone/>
              <a:defRPr sz="2800"/>
            </a:lvl4pPr>
            <a:lvl5pPr marL="2600786" indent="0">
              <a:buNone/>
              <a:defRPr sz="2800"/>
            </a:lvl5pPr>
            <a:lvl6pPr marL="3250983" indent="0">
              <a:buNone/>
              <a:defRPr sz="2800"/>
            </a:lvl6pPr>
            <a:lvl7pPr marL="3901180" indent="0">
              <a:buNone/>
              <a:defRPr sz="2800"/>
            </a:lvl7pPr>
            <a:lvl8pPr marL="4551376" indent="0">
              <a:buNone/>
              <a:defRPr sz="2800"/>
            </a:lvl8pPr>
            <a:lvl9pPr marL="5201573" indent="0">
              <a:buNone/>
              <a:defRPr sz="28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585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240" y="2275841"/>
            <a:ext cx="11704320" cy="64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1028" name="Picture 5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87" y="370276"/>
            <a:ext cx="2898987" cy="104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27" y="270933"/>
            <a:ext cx="6762045" cy="65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8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5" r="10704" b="88565"/>
          <a:stretch>
            <a:fillRect/>
          </a:stretch>
        </p:blipFill>
        <p:spPr bwMode="auto">
          <a:xfrm>
            <a:off x="1" y="9189156"/>
            <a:ext cx="12966418" cy="5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09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5pPr>
      <a:lvl6pPr marL="650230" algn="ctr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6pPr>
      <a:lvl7pPr marL="1300460" algn="ctr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7pPr>
      <a:lvl8pPr marL="1950690" algn="ctr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8pPr>
      <a:lvl9pPr marL="2600919" algn="ctr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9pPr>
    </p:titleStyle>
    <p:bodyStyle>
      <a:lvl1pPr marL="487672" indent="-4876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llbirthpsp.org.uk/index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lindalliance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/>
          <a:srcRect t="-375" r="10704" b="88565"/>
          <a:stretch>
            <a:fillRect/>
          </a:stretch>
        </p:blipFill>
        <p:spPr bwMode="auto">
          <a:xfrm>
            <a:off x="1" y="9191415"/>
            <a:ext cx="12966418" cy="5621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587" y="370276"/>
            <a:ext cx="2898987" cy="10498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4427" y="270933"/>
            <a:ext cx="6762045" cy="6592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53" name="Title 4"/>
          <p:cNvSpPr>
            <a:spLocks noGrp="1"/>
          </p:cNvSpPr>
          <p:nvPr>
            <p:ph type="ctrTitle"/>
          </p:nvPr>
        </p:nvSpPr>
        <p:spPr>
          <a:xfrm>
            <a:off x="1074597" y="2009282"/>
            <a:ext cx="11054080" cy="2090702"/>
          </a:xfrm>
        </p:spPr>
        <p:txBody>
          <a:bodyPr/>
          <a:lstStyle/>
          <a:p>
            <a:pPr algn="r"/>
            <a:r>
              <a:rPr lang="en-GB" dirty="0" smtClean="0"/>
              <a:t>Supporting Priority Setting Partnerships</a:t>
            </a:r>
          </a:p>
        </p:txBody>
      </p:sp>
      <p:sp>
        <p:nvSpPr>
          <p:cNvPr id="2054" name="Subtitle 5"/>
          <p:cNvSpPr>
            <a:spLocks noGrp="1"/>
          </p:cNvSpPr>
          <p:nvPr>
            <p:ph type="subTitle" idx="1"/>
          </p:nvPr>
        </p:nvSpPr>
        <p:spPr>
          <a:xfrm>
            <a:off x="972186" y="5527040"/>
            <a:ext cx="10855606" cy="2492587"/>
          </a:xfrm>
        </p:spPr>
        <p:txBody>
          <a:bodyPr/>
          <a:lstStyle/>
          <a:p>
            <a:pPr algn="r"/>
            <a:r>
              <a:rPr lang="en-GB" sz="3400" b="1" dirty="0"/>
              <a:t>Steve Glover, Head of Library Services</a:t>
            </a:r>
          </a:p>
          <a:p>
            <a:pPr algn="r"/>
            <a:r>
              <a:rPr lang="en-GB" sz="3400" b="1" dirty="0" smtClean="0"/>
              <a:t>Olivia Schaff, </a:t>
            </a:r>
            <a:r>
              <a:rPr lang="en-GB" sz="3400" b="1" dirty="0"/>
              <a:t>Clinical Outreach Librarian</a:t>
            </a:r>
          </a:p>
          <a:p>
            <a:pPr algn="r"/>
            <a:endParaRPr lang="en-GB" sz="3400" b="1" dirty="0"/>
          </a:p>
          <a:p>
            <a:pPr algn="r"/>
            <a:r>
              <a:rPr lang="en-GB" sz="3400" b="1" dirty="0" smtClean="0"/>
              <a:t>Clinical Librarians Meeting 2017</a:t>
            </a:r>
            <a:endParaRPr lang="en-GB" sz="3400" b="1" dirty="0"/>
          </a:p>
        </p:txBody>
      </p:sp>
    </p:spTree>
    <p:extLst>
      <p:ext uri="{BB962C8B-B14F-4D97-AF65-F5344CB8AC3E}">
        <p14:creationId xmlns:p14="http://schemas.microsoft.com/office/powerpoint/2010/main" val="143254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/>
          <a:srcRect t="-375" r="10704" b="88565"/>
          <a:stretch>
            <a:fillRect/>
          </a:stretch>
        </p:blipFill>
        <p:spPr bwMode="auto">
          <a:xfrm>
            <a:off x="1" y="9191415"/>
            <a:ext cx="12966418" cy="5621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587" y="370276"/>
            <a:ext cx="2898987" cy="10498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4427" y="270933"/>
            <a:ext cx="6762045" cy="6592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50240" y="1702047"/>
            <a:ext cx="11704320" cy="7271208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JLA PSP Methodology</a:t>
            </a:r>
          </a:p>
          <a:p>
            <a:pPr lvl="2"/>
            <a:r>
              <a:rPr lang="en-GB" dirty="0" smtClean="0"/>
              <a:t>Convene a Steering Group</a:t>
            </a:r>
          </a:p>
          <a:p>
            <a:pPr lvl="2"/>
            <a:r>
              <a:rPr lang="en-GB" dirty="0" smtClean="0"/>
              <a:t>Identify partners and stakeholders</a:t>
            </a:r>
          </a:p>
          <a:p>
            <a:pPr lvl="2"/>
            <a:r>
              <a:rPr lang="en-GB" dirty="0" smtClean="0"/>
              <a:t>Identify &amp; gather uncertainties via a survey</a:t>
            </a:r>
          </a:p>
          <a:p>
            <a:pPr lvl="2"/>
            <a:r>
              <a:rPr lang="en-GB" dirty="0" smtClean="0"/>
              <a:t>Check uncertainties </a:t>
            </a:r>
          </a:p>
          <a:p>
            <a:pPr lvl="2"/>
            <a:r>
              <a:rPr lang="en-GB" dirty="0" smtClean="0"/>
              <a:t>Refine list of uncertainties</a:t>
            </a:r>
          </a:p>
          <a:p>
            <a:pPr lvl="2"/>
            <a:r>
              <a:rPr lang="en-GB" dirty="0" smtClean="0"/>
              <a:t>Interim prioritisation via second survey</a:t>
            </a:r>
          </a:p>
          <a:p>
            <a:pPr lvl="2"/>
            <a:r>
              <a:rPr lang="en-GB" dirty="0" smtClean="0"/>
              <a:t>Priority setting workshop</a:t>
            </a:r>
          </a:p>
          <a:p>
            <a:pPr lvl="2"/>
            <a:r>
              <a:rPr lang="en-GB" dirty="0" smtClean="0"/>
              <a:t>Set research priorities</a:t>
            </a:r>
          </a:p>
          <a:p>
            <a:pPr lvl="2"/>
            <a:r>
              <a:rPr lang="en-GB" dirty="0" smtClean="0"/>
              <a:t>Publish priorities &amp; investigate research funding</a:t>
            </a:r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endParaRPr lang="en-GB" dirty="0" smtClean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53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86862" y="700336"/>
            <a:ext cx="9073008" cy="2160240"/>
          </a:xfrm>
          <a:ln>
            <a:noFill/>
          </a:ln>
        </p:spPr>
        <p:txBody>
          <a:bodyPr/>
          <a:lstStyle/>
          <a:p>
            <a:pPr lvl="0"/>
            <a:endParaRPr lang="en-GB" sz="24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GB" sz="3000" dirty="0" smtClean="0"/>
              <a:t>Questions already grouped into general topic areas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GB" sz="3000" dirty="0"/>
              <a:t>Split topics amongst search group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000" dirty="0" smtClean="0"/>
              <a:t>Created </a:t>
            </a:r>
            <a:r>
              <a:rPr lang="en-GB" sz="3000" dirty="0"/>
              <a:t>search string to share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262040" y="3148608"/>
            <a:ext cx="7704856" cy="62786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rtl="0"/>
            <a:r>
              <a:rPr lang="en-GB" sz="3000" b="1" u="sng" dirty="0"/>
              <a:t>PSP Search </a:t>
            </a:r>
            <a:r>
              <a:rPr lang="en-GB" sz="3000" b="1" u="sng" dirty="0" smtClean="0"/>
              <a:t>strategy</a:t>
            </a:r>
            <a:r>
              <a:rPr lang="en-GB" sz="3000" dirty="0"/>
              <a:t/>
            </a:r>
            <a:br>
              <a:rPr lang="en-GB" sz="3000" dirty="0"/>
            </a:br>
            <a:r>
              <a:rPr lang="en-GB" sz="3000" dirty="0" smtClean="0"/>
              <a:t/>
            </a:r>
            <a:br>
              <a:rPr lang="en-GB" sz="3000" dirty="0" smtClean="0"/>
            </a:br>
            <a:r>
              <a:rPr lang="en-GB" sz="3000" u="sng" dirty="0" err="1" smtClean="0"/>
              <a:t>MeSH</a:t>
            </a:r>
            <a:endParaRPr lang="en-GB" sz="3000" dirty="0"/>
          </a:p>
          <a:p>
            <a:pPr rtl="0"/>
            <a:r>
              <a:rPr lang="en-GB" sz="3000" dirty="0" smtClean="0"/>
              <a:t>Endometriosis</a:t>
            </a:r>
            <a:r>
              <a:rPr lang="en-GB" sz="3000" dirty="0"/>
              <a:t/>
            </a:r>
            <a:br>
              <a:rPr lang="en-GB" sz="3000" dirty="0"/>
            </a:br>
            <a:r>
              <a:rPr lang="en-GB" sz="3000" u="sng" dirty="0"/>
              <a:t>Keywords (truncated where appropriate)</a:t>
            </a:r>
            <a:endParaRPr lang="en-GB" sz="3000" dirty="0"/>
          </a:p>
          <a:p>
            <a:pPr rtl="0"/>
            <a:r>
              <a:rPr lang="en-GB" sz="3000" dirty="0" err="1"/>
              <a:t>Endometrio</a:t>
            </a:r>
            <a:r>
              <a:rPr lang="en-GB" sz="3000" dirty="0"/>
              <a:t>*</a:t>
            </a:r>
          </a:p>
          <a:p>
            <a:pPr rtl="0"/>
            <a:r>
              <a:rPr lang="en-GB" sz="3000" dirty="0"/>
              <a:t>(</a:t>
            </a:r>
            <a:r>
              <a:rPr lang="en-GB" sz="3000" dirty="0" err="1"/>
              <a:t>Endometrioma</a:t>
            </a:r>
            <a:r>
              <a:rPr lang="en-GB" sz="3000" dirty="0"/>
              <a:t>, </a:t>
            </a:r>
            <a:r>
              <a:rPr lang="en-GB" sz="3000" dirty="0" err="1"/>
              <a:t>Endometriomas</a:t>
            </a:r>
            <a:r>
              <a:rPr lang="en-GB" sz="3000" dirty="0"/>
              <a:t>, Endometrioses, Endometriosis, </a:t>
            </a:r>
            <a:r>
              <a:rPr lang="en-GB" sz="3000" dirty="0" err="1"/>
              <a:t>Endometriotic</a:t>
            </a:r>
            <a:r>
              <a:rPr lang="en-GB" sz="3000" dirty="0"/>
              <a:t>, </a:t>
            </a:r>
            <a:r>
              <a:rPr lang="en-GB" sz="3000" dirty="0" err="1"/>
              <a:t>Endometrioid</a:t>
            </a:r>
            <a:r>
              <a:rPr lang="en-GB" sz="3000" dirty="0"/>
              <a:t>)</a:t>
            </a:r>
          </a:p>
          <a:p>
            <a:pPr rtl="0"/>
            <a:r>
              <a:rPr lang="en-GB" sz="3000" dirty="0"/>
              <a:t>Endometrium*</a:t>
            </a:r>
          </a:p>
          <a:p>
            <a:pPr rtl="0"/>
            <a:r>
              <a:rPr lang="en-GB" sz="3000" dirty="0"/>
              <a:t>Endometrial*</a:t>
            </a:r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728" y="484312"/>
            <a:ext cx="10725150" cy="8291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5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848" y="700336"/>
            <a:ext cx="9937104" cy="778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3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62040" y="628328"/>
            <a:ext cx="4278490" cy="716589"/>
          </a:xfrm>
        </p:spPr>
        <p:txBody>
          <a:bodyPr/>
          <a:lstStyle/>
          <a:p>
            <a:pPr algn="ctr"/>
            <a:r>
              <a:rPr lang="en-GB" sz="4600" b="0" dirty="0" smtClean="0"/>
              <a:t>Keeping track</a:t>
            </a:r>
            <a:endParaRPr lang="en-GB" sz="46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1095060" y="8333184"/>
            <a:ext cx="1081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Cinahl, Medline, Embase, Cochrane, PsycINFO</a:t>
            </a:r>
            <a:endParaRPr lang="en-GB" i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000" y="1348408"/>
            <a:ext cx="9028799" cy="6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004800" cy="9715849"/>
          </a:xfrm>
        </p:spPr>
      </p:pic>
      <p:sp>
        <p:nvSpPr>
          <p:cNvPr id="9" name="TextBox 8"/>
          <p:cNvSpPr txBox="1"/>
          <p:nvPr/>
        </p:nvSpPr>
        <p:spPr>
          <a:xfrm>
            <a:off x="3262040" y="1420416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chemeClr val="bg1"/>
                </a:solidFill>
              </a:rPr>
              <a:t>Sharing results</a:t>
            </a:r>
            <a:endParaRPr lang="en-GB" sz="54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42" y="3004592"/>
            <a:ext cx="1233571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3728" y="1852465"/>
            <a:ext cx="11900832" cy="6860302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Challenges of looking for uncertainties</a:t>
            </a:r>
          </a:p>
          <a:p>
            <a:pPr marL="0" indent="0">
              <a:buNone/>
            </a:pPr>
            <a:endParaRPr lang="en-GB" sz="3600" b="1" dirty="0"/>
          </a:p>
          <a:p>
            <a:r>
              <a:rPr lang="en-GB" sz="3600" dirty="0" smtClean="0"/>
              <a:t>Reverse psychology</a:t>
            </a:r>
          </a:p>
          <a:p>
            <a:r>
              <a:rPr lang="en-GB" sz="3600" dirty="0" smtClean="0"/>
              <a:t>As Clinical Librarians its in our DNA to want to find articles that meet the search criteria</a:t>
            </a:r>
          </a:p>
          <a:p>
            <a:r>
              <a:rPr lang="en-GB" sz="3600" dirty="0" smtClean="0"/>
              <a:t>When to stop on a question</a:t>
            </a:r>
          </a:p>
          <a:p>
            <a:r>
              <a:rPr lang="en-GB" sz="3600" dirty="0" smtClean="0"/>
              <a:t>“do a quick google scholar / PubMed search”</a:t>
            </a:r>
          </a:p>
          <a:p>
            <a:r>
              <a:rPr lang="en-GB" sz="3600" dirty="0" smtClean="0"/>
              <a:t>You have to take a systematic approach for all questions</a:t>
            </a:r>
          </a:p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252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52" y="3364632"/>
            <a:ext cx="11704320" cy="3033007"/>
          </a:xfrm>
        </p:spPr>
        <p:txBody>
          <a:bodyPr/>
          <a:lstStyle/>
          <a:p>
            <a:pPr marL="0" indent="0">
              <a:buNone/>
            </a:pPr>
            <a:r>
              <a:rPr lang="en-GB" sz="7200" b="1" dirty="0" smtClean="0"/>
              <a:t>So what is a “hit” or a yes?</a:t>
            </a:r>
            <a:endParaRPr lang="en-GB" sz="7200" b="1" dirty="0"/>
          </a:p>
        </p:txBody>
      </p:sp>
    </p:spTree>
    <p:extLst>
      <p:ext uri="{BB962C8B-B14F-4D97-AF65-F5344CB8AC3E}">
        <p14:creationId xmlns:p14="http://schemas.microsoft.com/office/powerpoint/2010/main" val="464148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760"/>
            <a:ext cx="12985502" cy="885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023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720" y="1780456"/>
            <a:ext cx="12457384" cy="6624736"/>
          </a:xfrm>
        </p:spPr>
        <p:txBody>
          <a:bodyPr/>
          <a:lstStyle/>
          <a:p>
            <a:pPr marL="0" indent="0">
              <a:buNone/>
            </a:pPr>
            <a:r>
              <a:rPr lang="en-GB" sz="4800" b="1" dirty="0" smtClean="0"/>
              <a:t>So what Is a “hit” or a yes?</a:t>
            </a:r>
          </a:p>
          <a:p>
            <a:pPr marL="0" indent="0">
              <a:buNone/>
            </a:pPr>
            <a:endParaRPr lang="en-GB" sz="4400" b="1" dirty="0" smtClean="0"/>
          </a:p>
          <a:p>
            <a:r>
              <a:rPr lang="en-GB" sz="3600" dirty="0" smtClean="0"/>
              <a:t>Level 1 Evidence such as an up to date Cochrane Review, NICE Guidelines, Comprehensive Systematic Review that concludes a definitive answer</a:t>
            </a:r>
          </a:p>
          <a:p>
            <a:endParaRPr lang="en-GB" sz="3600" dirty="0" smtClean="0"/>
          </a:p>
          <a:p>
            <a:r>
              <a:rPr lang="en-GB" sz="3600" dirty="0" smtClean="0"/>
              <a:t>All other levels of evidence are considered an uncertainty including Cochrane Reviews which conclude that the results are uncertain.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78184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 cstate="print"/>
          <a:srcRect t="-375" r="10704" b="88565"/>
          <a:stretch>
            <a:fillRect/>
          </a:stretch>
        </p:blipFill>
        <p:spPr bwMode="auto">
          <a:xfrm>
            <a:off x="1" y="9191415"/>
            <a:ext cx="12966418" cy="5621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587" y="370276"/>
            <a:ext cx="2898987" cy="10498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4427" y="270933"/>
            <a:ext cx="6762045" cy="6592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Since 2014 the CMFT Library has been involved in four PSPs</a:t>
            </a:r>
            <a:endParaRPr lang="en-GB" sz="3200" dirty="0" smtClean="0"/>
          </a:p>
          <a:p>
            <a:pPr marL="0" indent="0">
              <a:buNone/>
            </a:pPr>
            <a:endParaRPr lang="en-GB" sz="3200" dirty="0"/>
          </a:p>
          <a:p>
            <a:r>
              <a:rPr lang="en-GB" sz="4800" dirty="0" smtClean="0"/>
              <a:t>Stillbirth</a:t>
            </a:r>
          </a:p>
          <a:p>
            <a:r>
              <a:rPr lang="en-GB" sz="4800" dirty="0" smtClean="0"/>
              <a:t>Womb Cancer</a:t>
            </a:r>
          </a:p>
          <a:p>
            <a:r>
              <a:rPr lang="en-GB" sz="4800" dirty="0" smtClean="0"/>
              <a:t>Patient Safety in Primary Care</a:t>
            </a:r>
          </a:p>
          <a:p>
            <a:r>
              <a:rPr lang="en-GB" sz="4800" dirty="0" smtClean="0"/>
              <a:t>Endometriosis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6442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02400" y="1348408"/>
            <a:ext cx="6366722" cy="1080120"/>
          </a:xfrm>
        </p:spPr>
        <p:txBody>
          <a:bodyPr/>
          <a:lstStyle/>
          <a:p>
            <a:r>
              <a:rPr lang="en-GB" sz="4600" b="0" dirty="0" smtClean="0"/>
              <a:t>Final priority setting</a:t>
            </a:r>
            <a:endParaRPr lang="en-GB" sz="4600" b="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8" y="1708448"/>
            <a:ext cx="5760640" cy="7272808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646416" y="2453538"/>
            <a:ext cx="4968552" cy="6671734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Results brought forward from the second survey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Stakeholder groups ranked the questions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Repeated twice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Final whole group discussion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Research priorities set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Publication &amp; dissemination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3712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3004800" cy="978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12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963297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91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 cstate="print"/>
          <a:srcRect t="-375" r="10704" b="88565"/>
          <a:stretch>
            <a:fillRect/>
          </a:stretch>
        </p:blipFill>
        <p:spPr bwMode="auto">
          <a:xfrm>
            <a:off x="1" y="9191415"/>
            <a:ext cx="12966418" cy="5621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587" y="370276"/>
            <a:ext cx="2898987" cy="10498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4427" y="270933"/>
            <a:ext cx="6762045" cy="6592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Authorship &amp; Acknowledgements </a:t>
            </a:r>
          </a:p>
          <a:p>
            <a:endParaRPr lang="en-GB" dirty="0"/>
          </a:p>
          <a:p>
            <a:pPr lvl="1"/>
            <a:r>
              <a:rPr lang="en-GB" sz="3600" dirty="0" smtClean="0"/>
              <a:t>Agree costings for searches</a:t>
            </a:r>
          </a:p>
          <a:p>
            <a:pPr lvl="1"/>
            <a:r>
              <a:rPr lang="en-GB" sz="3600" dirty="0" smtClean="0"/>
              <a:t>Lead person get authorship</a:t>
            </a:r>
          </a:p>
          <a:p>
            <a:pPr lvl="1"/>
            <a:r>
              <a:rPr lang="en-GB" sz="3600" dirty="0" smtClean="0"/>
              <a:t>Collaborators &amp; library staff get acknowledgements 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7754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" y="0"/>
            <a:ext cx="13013628" cy="631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96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4" y="3148608"/>
            <a:ext cx="11184315" cy="579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9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7" y="0"/>
            <a:ext cx="12867521" cy="754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57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4" y="179731"/>
            <a:ext cx="12457384" cy="841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4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 cstate="print"/>
          <a:srcRect t="-375" r="10704" b="88565"/>
          <a:stretch>
            <a:fillRect/>
          </a:stretch>
        </p:blipFill>
        <p:spPr bwMode="auto">
          <a:xfrm>
            <a:off x="1" y="9191415"/>
            <a:ext cx="12966418" cy="5621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587" y="370276"/>
            <a:ext cx="2898987" cy="10498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4427" y="270933"/>
            <a:ext cx="6762045" cy="6592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87" y="2140496"/>
            <a:ext cx="12107407" cy="413359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9832" y="7253064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701 searches @ £28.66p per question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4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/>
          <a:srcRect t="-375" r="10704" b="88565"/>
          <a:stretch>
            <a:fillRect/>
          </a:stretch>
        </p:blipFill>
        <p:spPr bwMode="auto">
          <a:xfrm>
            <a:off x="1" y="9191415"/>
            <a:ext cx="12966418" cy="5621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587" y="370276"/>
            <a:ext cx="2898987" cy="10498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4427" y="270933"/>
            <a:ext cx="6762045" cy="6592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97744" y="1780456"/>
            <a:ext cx="11704320" cy="6768752"/>
          </a:xfrm>
        </p:spPr>
        <p:txBody>
          <a:bodyPr/>
          <a:lstStyle/>
          <a:p>
            <a:r>
              <a:rPr lang="en-GB" dirty="0" smtClean="0"/>
              <a:t>benefits of collaborating on PSPs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en-GB" sz="3600" dirty="0" smtClean="0"/>
              <a:t>Increased </a:t>
            </a:r>
            <a:r>
              <a:rPr lang="en-GB" sz="3600" dirty="0"/>
              <a:t>subject knowledge around </a:t>
            </a:r>
            <a:r>
              <a:rPr lang="en-GB" sz="3600" dirty="0" smtClean="0"/>
              <a:t>stillbirth, womb cancer, primary care safety, &amp; endometriosis</a:t>
            </a:r>
            <a:endParaRPr lang="en-GB" sz="3600" dirty="0"/>
          </a:p>
          <a:p>
            <a:pPr lvl="1"/>
            <a:r>
              <a:rPr lang="en-GB" sz="3600" dirty="0"/>
              <a:t>Raised profile for the </a:t>
            </a:r>
            <a:r>
              <a:rPr lang="en-GB" sz="3600" dirty="0" smtClean="0"/>
              <a:t>library </a:t>
            </a:r>
            <a:r>
              <a:rPr lang="en-GB" sz="3600" dirty="0"/>
              <a:t>service within </a:t>
            </a:r>
            <a:r>
              <a:rPr lang="en-GB" sz="3600" dirty="0" smtClean="0"/>
              <a:t>Trusts, </a:t>
            </a:r>
            <a:r>
              <a:rPr lang="en-GB" sz="3600" dirty="0"/>
              <a:t>NIHR, University of Manchester</a:t>
            </a:r>
          </a:p>
          <a:p>
            <a:pPr lvl="1"/>
            <a:r>
              <a:rPr lang="en-GB" sz="3600" dirty="0"/>
              <a:t>Generated income for the library</a:t>
            </a:r>
          </a:p>
          <a:p>
            <a:pPr lvl="1"/>
            <a:r>
              <a:rPr lang="en-GB" sz="3600" dirty="0"/>
              <a:t>Income re-invested </a:t>
            </a:r>
            <a:r>
              <a:rPr lang="en-GB" sz="3600" dirty="0" smtClean="0"/>
              <a:t>in subject specific resources</a:t>
            </a:r>
            <a:endParaRPr lang="en-GB" sz="3600" dirty="0"/>
          </a:p>
          <a:p>
            <a:pPr marL="650229" lvl="1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3188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/>
          <a:srcRect t="-375" r="10704" b="88565"/>
          <a:stretch>
            <a:fillRect/>
          </a:stretch>
        </p:blipFill>
        <p:spPr bwMode="auto">
          <a:xfrm>
            <a:off x="1" y="9191415"/>
            <a:ext cx="12966418" cy="5621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587" y="370276"/>
            <a:ext cx="2898987" cy="10498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4427" y="270933"/>
            <a:ext cx="6762045" cy="6592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97744" y="1780456"/>
            <a:ext cx="11704320" cy="6768752"/>
          </a:xfrm>
        </p:spPr>
        <p:txBody>
          <a:bodyPr/>
          <a:lstStyle/>
          <a:p>
            <a:r>
              <a:rPr lang="en-GB" dirty="0" smtClean="0"/>
              <a:t>benefits of collaborating on PSPs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Contributed </a:t>
            </a:r>
            <a:r>
              <a:rPr lang="en-GB" dirty="0"/>
              <a:t>towards </a:t>
            </a:r>
            <a:r>
              <a:rPr lang="en-GB" dirty="0" smtClean="0"/>
              <a:t>MAHSC objectives</a:t>
            </a:r>
            <a:endParaRPr lang="en-GB" dirty="0"/>
          </a:p>
          <a:p>
            <a:pPr lvl="1"/>
            <a:r>
              <a:rPr lang="en-GB" dirty="0"/>
              <a:t>Work with University and NIHR Biomedical Research Centre on systematic reviews</a:t>
            </a:r>
          </a:p>
          <a:p>
            <a:pPr lvl="1"/>
            <a:r>
              <a:rPr lang="en-GB" dirty="0" smtClean="0"/>
              <a:t>Publication in High Impact Journals, named authors and / or acknowledgements  </a:t>
            </a:r>
            <a:endParaRPr lang="en-GB" dirty="0"/>
          </a:p>
          <a:p>
            <a:pPr lvl="1"/>
            <a:endParaRPr lang="en-GB" sz="3400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1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/>
          <a:srcRect t="-375" r="10704" b="88565"/>
          <a:stretch>
            <a:fillRect/>
          </a:stretch>
        </p:blipFill>
        <p:spPr bwMode="auto">
          <a:xfrm>
            <a:off x="38382" y="9191414"/>
            <a:ext cx="12966418" cy="5621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587" y="370276"/>
            <a:ext cx="2898987" cy="10498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4427" y="270933"/>
            <a:ext cx="6762045" cy="6592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0129" y="2009282"/>
            <a:ext cx="12289365" cy="6703484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How did the library get involved?</a:t>
            </a:r>
          </a:p>
          <a:p>
            <a:endParaRPr lang="en-GB" dirty="0" smtClean="0"/>
          </a:p>
          <a:p>
            <a:pPr lvl="1"/>
            <a:r>
              <a:rPr lang="en-GB" sz="2800" dirty="0" smtClean="0"/>
              <a:t>Autumn 2014: approached </a:t>
            </a:r>
            <a:r>
              <a:rPr lang="en-GB" sz="2800" dirty="0"/>
              <a:t>by Dr Alex Heazell, Senior Lecturer (Univ of Man) &amp; Honorary Consultant at St Mary’s Hospital (CMFT)</a:t>
            </a:r>
          </a:p>
          <a:p>
            <a:pPr lvl="1"/>
            <a:r>
              <a:rPr lang="en-GB" sz="2800" dirty="0" smtClean="0"/>
              <a:t>Needed support for a Priority </a:t>
            </a:r>
            <a:r>
              <a:rPr lang="en-GB" sz="2800" dirty="0"/>
              <a:t>Setting Partnership (PSP) by conducting </a:t>
            </a:r>
            <a:r>
              <a:rPr lang="en-GB" sz="2800" dirty="0" smtClean="0"/>
              <a:t>literature </a:t>
            </a:r>
            <a:r>
              <a:rPr lang="en-GB" sz="2800" dirty="0"/>
              <a:t>searches</a:t>
            </a:r>
          </a:p>
          <a:p>
            <a:pPr lvl="1"/>
            <a:r>
              <a:rPr lang="en-GB" sz="2800" dirty="0"/>
              <a:t>We had a short timescale as the PSP was already well along the project plan</a:t>
            </a:r>
          </a:p>
          <a:p>
            <a:pPr lvl="1"/>
            <a:r>
              <a:rPr lang="en-GB" sz="2800" dirty="0"/>
              <a:t>Agreed an hourly rate for carrying out the searches</a:t>
            </a:r>
          </a:p>
          <a:p>
            <a:pPr lvl="1"/>
            <a:r>
              <a:rPr lang="en-GB" sz="2800" dirty="0"/>
              <a:t>Contracted </a:t>
            </a:r>
            <a:r>
              <a:rPr lang="en-GB" sz="2800" dirty="0" smtClean="0"/>
              <a:t>additional </a:t>
            </a:r>
            <a:r>
              <a:rPr lang="en-GB" sz="2800" dirty="0"/>
              <a:t>librarians to help deliver </a:t>
            </a:r>
            <a:r>
              <a:rPr lang="en-GB" sz="2800" dirty="0" smtClean="0"/>
              <a:t>capacity</a:t>
            </a:r>
          </a:p>
          <a:p>
            <a:pPr lvl="1"/>
            <a:endParaRPr lang="en-GB" sz="2800" dirty="0" smtClean="0"/>
          </a:p>
          <a:p>
            <a:pPr lvl="1">
              <a:buNone/>
            </a:pPr>
            <a:r>
              <a:rPr lang="en-GB" sz="3200" dirty="0" smtClean="0"/>
              <a:t>This experience informed our approach to the Womb Cancer PSP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194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 cstate="print"/>
          <a:srcRect t="-375" r="10704" b="88565"/>
          <a:stretch>
            <a:fillRect/>
          </a:stretch>
        </p:blipFill>
        <p:spPr bwMode="auto">
          <a:xfrm>
            <a:off x="1" y="9191415"/>
            <a:ext cx="12966418" cy="5621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587" y="370276"/>
            <a:ext cx="2898987" cy="10498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4427" y="270933"/>
            <a:ext cx="6762045" cy="6592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50240" y="2275841"/>
            <a:ext cx="11996843" cy="6436925"/>
          </a:xfrm>
        </p:spPr>
        <p:txBody>
          <a:bodyPr/>
          <a:lstStyle/>
          <a:p>
            <a:r>
              <a:rPr lang="en-GB" sz="4000" dirty="0"/>
              <a:t>What is a Priority Setting Partnership (PSP)?</a:t>
            </a:r>
          </a:p>
          <a:p>
            <a:endParaRPr lang="en-GB" sz="4000" dirty="0"/>
          </a:p>
          <a:p>
            <a:pPr lvl="1"/>
            <a:r>
              <a:rPr lang="en-GB" sz="2800" dirty="0"/>
              <a:t>A PSP brings together stakeholders and the public and aims to identify the top research priorities in a particular area, such as Stillbirth</a:t>
            </a:r>
          </a:p>
          <a:p>
            <a:pPr lvl="1"/>
            <a:endParaRPr lang="en-GB" sz="2800" dirty="0" smtClean="0"/>
          </a:p>
          <a:p>
            <a:pPr lvl="1"/>
            <a:r>
              <a:rPr lang="en-GB" sz="2800" dirty="0" smtClean="0"/>
              <a:t>The </a:t>
            </a:r>
            <a:r>
              <a:rPr lang="en-GB" sz="2800" dirty="0"/>
              <a:t>National Institute for Health Research (NIHR) through the James Lind Alliance (JLA) is coordinating a series of PSPs to help prioritise funding  </a:t>
            </a:r>
          </a:p>
          <a:p>
            <a:pPr lvl="1"/>
            <a:endParaRPr lang="en-GB" sz="2800" dirty="0" smtClean="0"/>
          </a:p>
          <a:p>
            <a:pPr lvl="1"/>
            <a:r>
              <a:rPr lang="en-GB" sz="2800" dirty="0" smtClean="0"/>
              <a:t>Clinicians</a:t>
            </a:r>
            <a:r>
              <a:rPr lang="en-GB" sz="2800" dirty="0"/>
              <a:t>, researchers, funding agencies, professional bodies, patient groups, parents, &amp; charities</a:t>
            </a:r>
          </a:p>
        </p:txBody>
      </p:sp>
    </p:spTree>
    <p:extLst>
      <p:ext uri="{BB962C8B-B14F-4D97-AF65-F5344CB8AC3E}">
        <p14:creationId xmlns:p14="http://schemas.microsoft.com/office/powerpoint/2010/main" val="13772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472330" cy="97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72330" y="0"/>
            <a:ext cx="3532470" cy="72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72330" y="7299964"/>
            <a:ext cx="3532470" cy="243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25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6654" y="1852464"/>
            <a:ext cx="9767147" cy="214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4951" y="4454014"/>
            <a:ext cx="11689609" cy="5679370"/>
          </a:xfrm>
        </p:spPr>
        <p:txBody>
          <a:bodyPr/>
          <a:lstStyle/>
          <a:p>
            <a:r>
              <a:rPr lang="en-GB" sz="3400" dirty="0"/>
              <a:t>JLA helps coordinate the PSP and is coordinated by the NIHR</a:t>
            </a:r>
          </a:p>
          <a:p>
            <a:r>
              <a:rPr lang="en-GB" sz="3400" dirty="0"/>
              <a:t>JLA methodology empowers patients and carers in the identification of research priorities</a:t>
            </a:r>
          </a:p>
          <a:p>
            <a:r>
              <a:rPr lang="en-GB" sz="3400" dirty="0"/>
              <a:t>Aims to seek out treatment uncertainties</a:t>
            </a:r>
          </a:p>
          <a:p>
            <a:r>
              <a:rPr lang="en-GB" sz="3400" dirty="0"/>
              <a:t>Uncertainties are treatments that have no up-to-date reliable systematic reviews or evidence</a:t>
            </a:r>
          </a:p>
        </p:txBody>
      </p:sp>
    </p:spTree>
    <p:extLst>
      <p:ext uri="{BB962C8B-B14F-4D97-AF65-F5344CB8AC3E}">
        <p14:creationId xmlns:p14="http://schemas.microsoft.com/office/powerpoint/2010/main" val="20237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</TotalTime>
  <Words>570</Words>
  <Application>Microsoft Office PowerPoint</Application>
  <PresentationFormat>Custom</PresentationFormat>
  <Paragraphs>96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2_Office Theme</vt:lpstr>
      <vt:lpstr>Supporting Priority Setting Partnerships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Keeping track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priority setting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Whitcombe Jo (RW3) CMFT Manchester</dc:creator>
  <cp:lastModifiedBy>Tickner Paul (UHMB)</cp:lastModifiedBy>
  <cp:revision>67</cp:revision>
  <dcterms:modified xsi:type="dcterms:W3CDTF">2017-04-05T08:55:54Z</dcterms:modified>
</cp:coreProperties>
</file>