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diagrams/data1.xml" ContentType="application/vnd.openxmlformats-officedocument.drawingml.diagramData+xml"/>
  <Override PartName="/ppt/diagrams/data3.xml" ContentType="application/vnd.openxmlformats-officedocument.drawingml.diagramData+xml"/>
  <Override PartName="/ppt/diagrams/data2.xml" ContentType="application/vnd.openxmlformats-officedocument.drawingml.diagramData+xml"/>
  <Override PartName="/ppt/presentation.xml" ContentType="application/vnd.openxmlformats-officedocument.presentationml.presentation.main+xml"/>
  <Override PartName="/ppt/slides/slide26.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5.xml" ContentType="application/vnd.openxmlformats-officedocument.presentationml.slide+xml"/>
  <Override PartName="/ppt/slides/slide16.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17.xml" ContentType="application/vnd.openxmlformats-officedocument.presentationml.slide+xml"/>
  <Override PartName="/ppt/slides/slide15.xml" ContentType="application/vnd.openxmlformats-officedocument.presentationml.slide+xml"/>
  <Override PartName="/ppt/slides/slide27.xml" ContentType="application/vnd.openxmlformats-officedocument.presentationml.slide+xml"/>
  <Override PartName="/ppt/slides/slide18.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23.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Slides/notesSlide10.xml" ContentType="application/vnd.openxmlformats-officedocument.presentationml.notesSlide+xml"/>
  <Override PartName="/ppt/notesSlides/notesSlide14.xml" ContentType="application/vnd.openxmlformats-officedocument.presentationml.notesSlide+xml"/>
  <Override PartName="/ppt/slideMasters/slideMaster1.xml" ContentType="application/vnd.openxmlformats-officedocument.presentationml.slideMaster+xml"/>
  <Override PartName="/ppt/notesSlides/notesSlide12.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3.xml" ContentType="application/vnd.openxmlformats-officedocument.presentationml.notesSlide+xml"/>
  <Override PartName="/ppt/notesSlides/notesSlide11.xml" ContentType="application/vnd.openxmlformats-officedocument.presentationml.notesSlide+xml"/>
  <Override PartName="/ppt/notesSlides/notesSlide1.xml" ContentType="application/vnd.openxmlformats-officedocument.presentationml.notesSlide+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2.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1.xml" ContentType="application/vnd.openxmlformats-officedocument.theme+xml"/>
  <Override PartName="/ppt/handoutMasters/handoutMaster1.xml" ContentType="application/vnd.openxmlformats-officedocument.presentationml.handoutMaster+xml"/>
  <Override PartName="/ppt/diagrams/drawing1.xml" ContentType="application/vnd.ms-office.drawingml.diagramDrawing+xml"/>
  <Override PartName="/ppt/diagrams/colors1.xml" ContentType="application/vnd.openxmlformats-officedocument.drawingml.diagramColors+xml"/>
  <Override PartName="/ppt/diagrams/quickStyle1.xml" ContentType="application/vnd.openxmlformats-officedocument.drawingml.diagramStyle+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layout1.xml" ContentType="application/vnd.openxmlformats-officedocument.drawingml.diagramLayout+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commentAuthors.xml" ContentType="application/vnd.openxmlformats-officedocument.presentationml.commentAuthors+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35"/>
  </p:notesMasterIdLst>
  <p:handoutMasterIdLst>
    <p:handoutMasterId r:id="rId36"/>
  </p:handoutMasterIdLst>
  <p:sldIdLst>
    <p:sldId id="257" r:id="rId2"/>
    <p:sldId id="399" r:id="rId3"/>
    <p:sldId id="418" r:id="rId4"/>
    <p:sldId id="391" r:id="rId5"/>
    <p:sldId id="397" r:id="rId6"/>
    <p:sldId id="392" r:id="rId7"/>
    <p:sldId id="393" r:id="rId8"/>
    <p:sldId id="394" r:id="rId9"/>
    <p:sldId id="365" r:id="rId10"/>
    <p:sldId id="396" r:id="rId11"/>
    <p:sldId id="400" r:id="rId12"/>
    <p:sldId id="398" r:id="rId13"/>
    <p:sldId id="401" r:id="rId14"/>
    <p:sldId id="382" r:id="rId15"/>
    <p:sldId id="371" r:id="rId16"/>
    <p:sldId id="370" r:id="rId17"/>
    <p:sldId id="402" r:id="rId18"/>
    <p:sldId id="404" r:id="rId19"/>
    <p:sldId id="405" r:id="rId20"/>
    <p:sldId id="406" r:id="rId21"/>
    <p:sldId id="411" r:id="rId22"/>
    <p:sldId id="409" r:id="rId23"/>
    <p:sldId id="410" r:id="rId24"/>
    <p:sldId id="412" r:id="rId25"/>
    <p:sldId id="413" r:id="rId26"/>
    <p:sldId id="414" r:id="rId27"/>
    <p:sldId id="415" r:id="rId28"/>
    <p:sldId id="416" r:id="rId29"/>
    <p:sldId id="403" r:id="rId30"/>
    <p:sldId id="407" r:id="rId31"/>
    <p:sldId id="408" r:id="rId32"/>
    <p:sldId id="387" r:id="rId33"/>
    <p:sldId id="358" r:id="rId34"/>
  </p:sldIdLst>
  <p:sldSz cx="9144000" cy="6858000" type="screen4x3"/>
  <p:notesSz cx="6797675" cy="98567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6C807DBC-8C92-7C42-84D5-1C59FCFB9E44}">
          <p14:sldIdLst>
            <p14:sldId id="257"/>
            <p14:sldId id="399"/>
            <p14:sldId id="418"/>
            <p14:sldId id="391"/>
            <p14:sldId id="397"/>
            <p14:sldId id="392"/>
            <p14:sldId id="393"/>
            <p14:sldId id="394"/>
            <p14:sldId id="365"/>
            <p14:sldId id="396"/>
            <p14:sldId id="400"/>
            <p14:sldId id="398"/>
            <p14:sldId id="401"/>
            <p14:sldId id="382"/>
            <p14:sldId id="371"/>
            <p14:sldId id="370"/>
            <p14:sldId id="402"/>
            <p14:sldId id="404"/>
            <p14:sldId id="405"/>
            <p14:sldId id="406"/>
            <p14:sldId id="411"/>
            <p14:sldId id="409"/>
            <p14:sldId id="410"/>
            <p14:sldId id="412"/>
            <p14:sldId id="413"/>
            <p14:sldId id="414"/>
            <p14:sldId id="415"/>
            <p14:sldId id="416"/>
            <p14:sldId id="403"/>
            <p14:sldId id="407"/>
            <p14:sldId id="408"/>
            <p14:sldId id="387"/>
            <p14:sldId id="358"/>
          </p14:sldIdLst>
        </p14:section>
        <p14:section name="Example slides and elements" id="{CF014D4F-7B8C-A84F-837D-439888E450D3}">
          <p14:sldIdLst/>
        </p14:section>
      </p14:sectionLst>
    </p:ext>
    <p:ext uri="{EFAFB233-063F-42B5-8137-9DF3F51BA10A}">
      <p15:sldGuideLst xmlns:p15="http://schemas.microsoft.com/office/powerpoint/2012/main">
        <p15:guide id="1" orient="horz" pos="1204">
          <p15:clr>
            <a:srgbClr val="A4A3A4"/>
          </p15:clr>
        </p15:guide>
        <p15:guide id="2" pos="336">
          <p15:clr>
            <a:srgbClr val="A4A3A4"/>
          </p15:clr>
        </p15:guide>
        <p15:guide id="3" orient="horz" pos="1478">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74C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145" autoAdjust="0"/>
    <p:restoredTop sz="76064" autoAdjust="0"/>
  </p:normalViewPr>
  <p:slideViewPr>
    <p:cSldViewPr snapToGrid="0" snapToObjects="1">
      <p:cViewPr varScale="1">
        <p:scale>
          <a:sx n="87" d="100"/>
          <a:sy n="87" d="100"/>
        </p:scale>
        <p:origin x="1902" y="84"/>
      </p:cViewPr>
      <p:guideLst>
        <p:guide orient="horz" pos="1204"/>
        <p:guide pos="336"/>
        <p:guide orient="horz" pos="147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varScale="1">
        <p:scale>
          <a:sx n="51" d="100"/>
          <a:sy n="51" d="100"/>
        </p:scale>
        <p:origin x="2976"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ustomXml" Target="../customXml/item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6E5F13-E4F0-4774-8125-71C6AEB4B905}" type="doc">
      <dgm:prSet loTypeId="urn:microsoft.com/office/officeart/2005/8/layout/pyramid1" loCatId="pyramid" qsTypeId="urn:microsoft.com/office/officeart/2005/8/quickstyle/simple1" qsCatId="simple" csTypeId="urn:microsoft.com/office/officeart/2005/8/colors/accent1_2" csCatId="accent1" phldr="1"/>
      <dgm:spPr/>
    </dgm:pt>
    <dgm:pt modelId="{835A76E7-BF5D-429F-B2D2-C76D77243AAB}">
      <dgm:prSet phldrT="[Text]"/>
      <dgm:spPr>
        <a:gradFill rotWithShape="0">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dgm:spPr>
      <dgm:t>
        <a:bodyPr/>
        <a:lstStyle/>
        <a:p>
          <a:r>
            <a:rPr lang="en-GB" dirty="0"/>
            <a:t>Knowledge</a:t>
          </a:r>
        </a:p>
      </dgm:t>
    </dgm:pt>
    <dgm:pt modelId="{D3CF42B2-17A5-41C7-AA38-FD0E5B4832F1}" type="parTrans" cxnId="{F739DEB1-E3F9-4A1C-B0A9-C7E4D15DEFB9}">
      <dgm:prSet/>
      <dgm:spPr/>
      <dgm:t>
        <a:bodyPr/>
        <a:lstStyle/>
        <a:p>
          <a:endParaRPr lang="en-GB"/>
        </a:p>
      </dgm:t>
    </dgm:pt>
    <dgm:pt modelId="{3E815D89-79A2-4710-8FEB-85B1B392B8AF}" type="sibTrans" cxnId="{F739DEB1-E3F9-4A1C-B0A9-C7E4D15DEFB9}">
      <dgm:prSet/>
      <dgm:spPr/>
      <dgm:t>
        <a:bodyPr/>
        <a:lstStyle/>
        <a:p>
          <a:endParaRPr lang="en-GB"/>
        </a:p>
      </dgm:t>
    </dgm:pt>
    <dgm:pt modelId="{FDAB07E8-D983-4BEE-863C-97AF4E55AB59}">
      <dgm:prSet phldrT="[Text]"/>
      <dgm:spPr>
        <a:gradFill rotWithShape="0">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dgm:spPr>
      <dgm:t>
        <a:bodyPr/>
        <a:lstStyle/>
        <a:p>
          <a:r>
            <a:rPr lang="en-GB" dirty="0"/>
            <a:t>Information</a:t>
          </a:r>
        </a:p>
      </dgm:t>
    </dgm:pt>
    <dgm:pt modelId="{A033EF76-A238-4F92-BB78-2FA3A5142F59}" type="parTrans" cxnId="{B59E4AB4-005B-4391-A746-05E07F36BABE}">
      <dgm:prSet/>
      <dgm:spPr/>
      <dgm:t>
        <a:bodyPr/>
        <a:lstStyle/>
        <a:p>
          <a:endParaRPr lang="en-GB"/>
        </a:p>
      </dgm:t>
    </dgm:pt>
    <dgm:pt modelId="{BC8321E0-65E1-4DAF-9F95-55EA94622EF6}" type="sibTrans" cxnId="{B59E4AB4-005B-4391-A746-05E07F36BABE}">
      <dgm:prSet/>
      <dgm:spPr/>
      <dgm:t>
        <a:bodyPr/>
        <a:lstStyle/>
        <a:p>
          <a:endParaRPr lang="en-GB"/>
        </a:p>
      </dgm:t>
    </dgm:pt>
    <dgm:pt modelId="{E20E5333-B16D-4AA7-A504-91793A2CA3F9}">
      <dgm:prSet phldrT="[Text]"/>
      <dgm:spPr>
        <a:gradFill rotWithShape="0">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dgm:spPr>
      <dgm:t>
        <a:bodyPr/>
        <a:lstStyle/>
        <a:p>
          <a:r>
            <a:rPr lang="en-GB" dirty="0"/>
            <a:t>Data</a:t>
          </a:r>
        </a:p>
      </dgm:t>
    </dgm:pt>
    <dgm:pt modelId="{0E431C3E-E436-4B04-B524-8EA9A9C1427E}" type="parTrans" cxnId="{E4910FE2-5399-452B-8FEB-2E9D7D88A77C}">
      <dgm:prSet/>
      <dgm:spPr/>
      <dgm:t>
        <a:bodyPr/>
        <a:lstStyle/>
        <a:p>
          <a:endParaRPr lang="en-GB"/>
        </a:p>
      </dgm:t>
    </dgm:pt>
    <dgm:pt modelId="{78687A37-1E9F-473C-9B70-AEDEB5739B26}" type="sibTrans" cxnId="{E4910FE2-5399-452B-8FEB-2E9D7D88A77C}">
      <dgm:prSet/>
      <dgm:spPr/>
      <dgm:t>
        <a:bodyPr/>
        <a:lstStyle/>
        <a:p>
          <a:endParaRPr lang="en-GB"/>
        </a:p>
      </dgm:t>
    </dgm:pt>
    <dgm:pt modelId="{5BD796B2-5183-4CA5-9507-E3D5688AA119}" type="pres">
      <dgm:prSet presAssocID="{F26E5F13-E4F0-4774-8125-71C6AEB4B905}" presName="Name0" presStyleCnt="0">
        <dgm:presLayoutVars>
          <dgm:dir/>
          <dgm:animLvl val="lvl"/>
          <dgm:resizeHandles val="exact"/>
        </dgm:presLayoutVars>
      </dgm:prSet>
      <dgm:spPr/>
    </dgm:pt>
    <dgm:pt modelId="{C3D1B104-FBFA-4C74-A3E8-56FB0EBE803D}" type="pres">
      <dgm:prSet presAssocID="{835A76E7-BF5D-429F-B2D2-C76D77243AAB}" presName="Name8" presStyleCnt="0"/>
      <dgm:spPr/>
    </dgm:pt>
    <dgm:pt modelId="{A750ECA0-0A15-4B0F-8D4B-89433BC01AEF}" type="pres">
      <dgm:prSet presAssocID="{835A76E7-BF5D-429F-B2D2-C76D77243AAB}" presName="level" presStyleLbl="node1" presStyleIdx="0" presStyleCnt="3" custScaleY="100001">
        <dgm:presLayoutVars>
          <dgm:chMax val="1"/>
          <dgm:bulletEnabled val="1"/>
        </dgm:presLayoutVars>
      </dgm:prSet>
      <dgm:spPr/>
    </dgm:pt>
    <dgm:pt modelId="{B4EAA3D8-89B0-4EB5-B0E6-14AD89D2F6D9}" type="pres">
      <dgm:prSet presAssocID="{835A76E7-BF5D-429F-B2D2-C76D77243AAB}" presName="levelTx" presStyleLbl="revTx" presStyleIdx="0" presStyleCnt="0">
        <dgm:presLayoutVars>
          <dgm:chMax val="1"/>
          <dgm:bulletEnabled val="1"/>
        </dgm:presLayoutVars>
      </dgm:prSet>
      <dgm:spPr/>
    </dgm:pt>
    <dgm:pt modelId="{9B5D3EFE-E9F3-43EF-9A24-C26256D8805B}" type="pres">
      <dgm:prSet presAssocID="{FDAB07E8-D983-4BEE-863C-97AF4E55AB59}" presName="Name8" presStyleCnt="0"/>
      <dgm:spPr/>
    </dgm:pt>
    <dgm:pt modelId="{5901325C-C895-4CD0-ABDA-C79D3F238123}" type="pres">
      <dgm:prSet presAssocID="{FDAB07E8-D983-4BEE-863C-97AF4E55AB59}" presName="level" presStyleLbl="node1" presStyleIdx="1" presStyleCnt="3">
        <dgm:presLayoutVars>
          <dgm:chMax val="1"/>
          <dgm:bulletEnabled val="1"/>
        </dgm:presLayoutVars>
      </dgm:prSet>
      <dgm:spPr/>
    </dgm:pt>
    <dgm:pt modelId="{F57E8ECC-7B1D-4B79-AA5A-5D8D773C4C06}" type="pres">
      <dgm:prSet presAssocID="{FDAB07E8-D983-4BEE-863C-97AF4E55AB59}" presName="levelTx" presStyleLbl="revTx" presStyleIdx="0" presStyleCnt="0">
        <dgm:presLayoutVars>
          <dgm:chMax val="1"/>
          <dgm:bulletEnabled val="1"/>
        </dgm:presLayoutVars>
      </dgm:prSet>
      <dgm:spPr/>
    </dgm:pt>
    <dgm:pt modelId="{625D7220-C762-4643-8D07-4BD1A847FD7C}" type="pres">
      <dgm:prSet presAssocID="{E20E5333-B16D-4AA7-A504-91793A2CA3F9}" presName="Name8" presStyleCnt="0"/>
      <dgm:spPr/>
    </dgm:pt>
    <dgm:pt modelId="{5073EBB2-6B6C-48F4-88E3-E3CAC7A9D351}" type="pres">
      <dgm:prSet presAssocID="{E20E5333-B16D-4AA7-A504-91793A2CA3F9}" presName="level" presStyleLbl="node1" presStyleIdx="2" presStyleCnt="3">
        <dgm:presLayoutVars>
          <dgm:chMax val="1"/>
          <dgm:bulletEnabled val="1"/>
        </dgm:presLayoutVars>
      </dgm:prSet>
      <dgm:spPr/>
    </dgm:pt>
    <dgm:pt modelId="{ED33CB51-E3F2-41F9-B2C1-ED1CB5E3288B}" type="pres">
      <dgm:prSet presAssocID="{E20E5333-B16D-4AA7-A504-91793A2CA3F9}" presName="levelTx" presStyleLbl="revTx" presStyleIdx="0" presStyleCnt="0">
        <dgm:presLayoutVars>
          <dgm:chMax val="1"/>
          <dgm:bulletEnabled val="1"/>
        </dgm:presLayoutVars>
      </dgm:prSet>
      <dgm:spPr/>
    </dgm:pt>
  </dgm:ptLst>
  <dgm:cxnLst>
    <dgm:cxn modelId="{261BFD04-B22F-42DD-9BE6-68F53A32E202}" type="presOf" srcId="{E20E5333-B16D-4AA7-A504-91793A2CA3F9}" destId="{5073EBB2-6B6C-48F4-88E3-E3CAC7A9D351}" srcOrd="0" destOrd="0" presId="urn:microsoft.com/office/officeart/2005/8/layout/pyramid1"/>
    <dgm:cxn modelId="{91100763-CC44-423B-B032-187D183ADA42}" type="presOf" srcId="{F26E5F13-E4F0-4774-8125-71C6AEB4B905}" destId="{5BD796B2-5183-4CA5-9507-E3D5688AA119}" srcOrd="0" destOrd="0" presId="urn:microsoft.com/office/officeart/2005/8/layout/pyramid1"/>
    <dgm:cxn modelId="{BEEBCF57-EAA8-406A-B89E-84561222DD26}" type="presOf" srcId="{FDAB07E8-D983-4BEE-863C-97AF4E55AB59}" destId="{F57E8ECC-7B1D-4B79-AA5A-5D8D773C4C06}" srcOrd="1" destOrd="0" presId="urn:microsoft.com/office/officeart/2005/8/layout/pyramid1"/>
    <dgm:cxn modelId="{44E23184-4112-4B19-B3D5-98ABBDB9E0C2}" type="presOf" srcId="{FDAB07E8-D983-4BEE-863C-97AF4E55AB59}" destId="{5901325C-C895-4CD0-ABDA-C79D3F238123}" srcOrd="0" destOrd="0" presId="urn:microsoft.com/office/officeart/2005/8/layout/pyramid1"/>
    <dgm:cxn modelId="{F739DEB1-E3F9-4A1C-B0A9-C7E4D15DEFB9}" srcId="{F26E5F13-E4F0-4774-8125-71C6AEB4B905}" destId="{835A76E7-BF5D-429F-B2D2-C76D77243AAB}" srcOrd="0" destOrd="0" parTransId="{D3CF42B2-17A5-41C7-AA38-FD0E5B4832F1}" sibTransId="{3E815D89-79A2-4710-8FEB-85B1B392B8AF}"/>
    <dgm:cxn modelId="{B59E4AB4-005B-4391-A746-05E07F36BABE}" srcId="{F26E5F13-E4F0-4774-8125-71C6AEB4B905}" destId="{FDAB07E8-D983-4BEE-863C-97AF4E55AB59}" srcOrd="1" destOrd="0" parTransId="{A033EF76-A238-4F92-BB78-2FA3A5142F59}" sibTransId="{BC8321E0-65E1-4DAF-9F95-55EA94622EF6}"/>
    <dgm:cxn modelId="{C79A9AB7-2085-4877-BCA1-B8597394C038}" type="presOf" srcId="{835A76E7-BF5D-429F-B2D2-C76D77243AAB}" destId="{B4EAA3D8-89B0-4EB5-B0E6-14AD89D2F6D9}" srcOrd="1" destOrd="0" presId="urn:microsoft.com/office/officeart/2005/8/layout/pyramid1"/>
    <dgm:cxn modelId="{0D27BAC3-8A54-4F11-A95F-A647BD85D65D}" type="presOf" srcId="{E20E5333-B16D-4AA7-A504-91793A2CA3F9}" destId="{ED33CB51-E3F2-41F9-B2C1-ED1CB5E3288B}" srcOrd="1" destOrd="0" presId="urn:microsoft.com/office/officeart/2005/8/layout/pyramid1"/>
    <dgm:cxn modelId="{E4910FE2-5399-452B-8FEB-2E9D7D88A77C}" srcId="{F26E5F13-E4F0-4774-8125-71C6AEB4B905}" destId="{E20E5333-B16D-4AA7-A504-91793A2CA3F9}" srcOrd="2" destOrd="0" parTransId="{0E431C3E-E436-4B04-B524-8EA9A9C1427E}" sibTransId="{78687A37-1E9F-473C-9B70-AEDEB5739B26}"/>
    <dgm:cxn modelId="{F5ADD8F1-FFA7-4290-91B1-FDFDEB231FC0}" type="presOf" srcId="{835A76E7-BF5D-429F-B2D2-C76D77243AAB}" destId="{A750ECA0-0A15-4B0F-8D4B-89433BC01AEF}" srcOrd="0" destOrd="0" presId="urn:microsoft.com/office/officeart/2005/8/layout/pyramid1"/>
    <dgm:cxn modelId="{C2F2EA81-4A62-44AD-8F34-345E131919F4}" type="presParOf" srcId="{5BD796B2-5183-4CA5-9507-E3D5688AA119}" destId="{C3D1B104-FBFA-4C74-A3E8-56FB0EBE803D}" srcOrd="0" destOrd="0" presId="urn:microsoft.com/office/officeart/2005/8/layout/pyramid1"/>
    <dgm:cxn modelId="{CDF59616-AAC0-4B84-9B55-6354FDF17E3B}" type="presParOf" srcId="{C3D1B104-FBFA-4C74-A3E8-56FB0EBE803D}" destId="{A750ECA0-0A15-4B0F-8D4B-89433BC01AEF}" srcOrd="0" destOrd="0" presId="urn:microsoft.com/office/officeart/2005/8/layout/pyramid1"/>
    <dgm:cxn modelId="{54E2F53A-470D-4D2B-ADCE-0A739F796425}" type="presParOf" srcId="{C3D1B104-FBFA-4C74-A3E8-56FB0EBE803D}" destId="{B4EAA3D8-89B0-4EB5-B0E6-14AD89D2F6D9}" srcOrd="1" destOrd="0" presId="urn:microsoft.com/office/officeart/2005/8/layout/pyramid1"/>
    <dgm:cxn modelId="{473E3F84-3DCD-4AF1-A09B-629055DCEC25}" type="presParOf" srcId="{5BD796B2-5183-4CA5-9507-E3D5688AA119}" destId="{9B5D3EFE-E9F3-43EF-9A24-C26256D8805B}" srcOrd="1" destOrd="0" presId="urn:microsoft.com/office/officeart/2005/8/layout/pyramid1"/>
    <dgm:cxn modelId="{27D0BA80-75B2-4A21-9C6D-33BB297A8202}" type="presParOf" srcId="{9B5D3EFE-E9F3-43EF-9A24-C26256D8805B}" destId="{5901325C-C895-4CD0-ABDA-C79D3F238123}" srcOrd="0" destOrd="0" presId="urn:microsoft.com/office/officeart/2005/8/layout/pyramid1"/>
    <dgm:cxn modelId="{8C6E8ECD-1523-492F-AB63-9312E16D4CEC}" type="presParOf" srcId="{9B5D3EFE-E9F3-43EF-9A24-C26256D8805B}" destId="{F57E8ECC-7B1D-4B79-AA5A-5D8D773C4C06}" srcOrd="1" destOrd="0" presId="urn:microsoft.com/office/officeart/2005/8/layout/pyramid1"/>
    <dgm:cxn modelId="{D76594C7-D76C-4A9F-9FD9-69C18BF32E1E}" type="presParOf" srcId="{5BD796B2-5183-4CA5-9507-E3D5688AA119}" destId="{625D7220-C762-4643-8D07-4BD1A847FD7C}" srcOrd="2" destOrd="0" presId="urn:microsoft.com/office/officeart/2005/8/layout/pyramid1"/>
    <dgm:cxn modelId="{407B73B8-AFB7-48DC-BA6E-9144A92A8CF2}" type="presParOf" srcId="{625D7220-C762-4643-8D07-4BD1A847FD7C}" destId="{5073EBB2-6B6C-48F4-88E3-E3CAC7A9D351}" srcOrd="0" destOrd="0" presId="urn:microsoft.com/office/officeart/2005/8/layout/pyramid1"/>
    <dgm:cxn modelId="{A2F8A509-8FAE-4839-A21B-2AFFFC717210}" type="presParOf" srcId="{625D7220-C762-4643-8D07-4BD1A847FD7C}" destId="{ED33CB51-E3F2-41F9-B2C1-ED1CB5E3288B}" srcOrd="1" destOrd="0" presId="urn:microsoft.com/office/officeart/2005/8/layout/pyramid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AAA9C6-9524-404A-9602-DC780665479F}" type="doc">
      <dgm:prSet loTypeId="urn:microsoft.com/office/officeart/2005/8/layout/rings+Icon" loCatId="officeonline" qsTypeId="urn:microsoft.com/office/officeart/2005/8/quickstyle/3d3" qsCatId="3D" csTypeId="urn:microsoft.com/office/officeart/2005/8/colors/accent0_3" csCatId="mainScheme" phldr="1"/>
      <dgm:spPr/>
    </dgm:pt>
    <dgm:pt modelId="{32ADC30B-61B4-48B5-A285-1DD9C37BA2D1}">
      <dgm:prSet phldrT="[Text]" custT="1"/>
      <dgm:spPr/>
      <dgm:t>
        <a:bodyPr/>
        <a:lstStyle/>
        <a:p>
          <a:r>
            <a:rPr lang="en-GB" sz="2700" dirty="0"/>
            <a:t>People</a:t>
          </a:r>
        </a:p>
        <a:p>
          <a:r>
            <a:rPr lang="en-GB" sz="2000" dirty="0"/>
            <a:t>Building and nurturing a knowledge-sharing culture</a:t>
          </a:r>
        </a:p>
      </dgm:t>
    </dgm:pt>
    <dgm:pt modelId="{CEB7603C-492E-4666-ADC1-533634D63E49}" type="parTrans" cxnId="{E8467B31-5791-4727-9CF2-DB29F41AE193}">
      <dgm:prSet/>
      <dgm:spPr/>
      <dgm:t>
        <a:bodyPr/>
        <a:lstStyle/>
        <a:p>
          <a:endParaRPr lang="en-GB"/>
        </a:p>
      </dgm:t>
    </dgm:pt>
    <dgm:pt modelId="{20D75F51-E9C6-45B5-851A-79200CAD3694}" type="sibTrans" cxnId="{E8467B31-5791-4727-9CF2-DB29F41AE193}">
      <dgm:prSet/>
      <dgm:spPr/>
      <dgm:t>
        <a:bodyPr/>
        <a:lstStyle/>
        <a:p>
          <a:endParaRPr lang="en-GB"/>
        </a:p>
      </dgm:t>
    </dgm:pt>
    <dgm:pt modelId="{25C704F7-00C4-4EEA-B208-1F8F0AE5E08B}">
      <dgm:prSet phldrT="[Text]" custT="1"/>
      <dgm:spPr/>
      <dgm:t>
        <a:bodyPr/>
        <a:lstStyle/>
        <a:p>
          <a:r>
            <a:rPr lang="en-GB" sz="2700" dirty="0"/>
            <a:t>Technology</a:t>
          </a:r>
        </a:p>
        <a:p>
          <a:r>
            <a:rPr lang="en-GB" sz="2000" dirty="0"/>
            <a:t>Creating a knowledge network</a:t>
          </a:r>
        </a:p>
      </dgm:t>
    </dgm:pt>
    <dgm:pt modelId="{F054FE71-0AB4-4ED3-8C80-AF952CE81C88}" type="parTrans" cxnId="{2465F3AA-6058-4A0A-A61E-75EED54EFCEB}">
      <dgm:prSet/>
      <dgm:spPr/>
      <dgm:t>
        <a:bodyPr/>
        <a:lstStyle/>
        <a:p>
          <a:endParaRPr lang="en-GB"/>
        </a:p>
      </dgm:t>
    </dgm:pt>
    <dgm:pt modelId="{9B3D834E-5162-461E-B6DD-BC5A8A0564DF}" type="sibTrans" cxnId="{2465F3AA-6058-4A0A-A61E-75EED54EFCEB}">
      <dgm:prSet/>
      <dgm:spPr/>
      <dgm:t>
        <a:bodyPr/>
        <a:lstStyle/>
        <a:p>
          <a:endParaRPr lang="en-GB"/>
        </a:p>
      </dgm:t>
    </dgm:pt>
    <dgm:pt modelId="{E235D26E-860C-4BCA-8B6A-3050F4919B69}">
      <dgm:prSet phldrT="[Text]" custT="1"/>
      <dgm:spPr/>
      <dgm:t>
        <a:bodyPr/>
        <a:lstStyle/>
        <a:p>
          <a:r>
            <a:rPr lang="en-GB" sz="3000" dirty="0"/>
            <a:t>Process</a:t>
          </a:r>
        </a:p>
        <a:p>
          <a:r>
            <a:rPr lang="en-GB" sz="2000" dirty="0"/>
            <a:t>Capturing and sharing knowledge</a:t>
          </a:r>
        </a:p>
      </dgm:t>
    </dgm:pt>
    <dgm:pt modelId="{3B4CC270-D587-4233-A7C3-0CFAF1304D85}" type="parTrans" cxnId="{ECFFDA77-BC75-4AAC-A9D7-B3DA33F7035A}">
      <dgm:prSet/>
      <dgm:spPr/>
      <dgm:t>
        <a:bodyPr/>
        <a:lstStyle/>
        <a:p>
          <a:endParaRPr lang="en-GB"/>
        </a:p>
      </dgm:t>
    </dgm:pt>
    <dgm:pt modelId="{135C64CA-7A88-4D9E-96C7-435E6CD80A32}" type="sibTrans" cxnId="{ECFFDA77-BC75-4AAC-A9D7-B3DA33F7035A}">
      <dgm:prSet/>
      <dgm:spPr/>
      <dgm:t>
        <a:bodyPr/>
        <a:lstStyle/>
        <a:p>
          <a:endParaRPr lang="en-GB"/>
        </a:p>
      </dgm:t>
    </dgm:pt>
    <dgm:pt modelId="{FEC7503D-B72A-4C6A-96C4-F3EA15135D16}" type="pres">
      <dgm:prSet presAssocID="{58AAA9C6-9524-404A-9602-DC780665479F}" presName="Name0" presStyleCnt="0">
        <dgm:presLayoutVars>
          <dgm:chMax val="7"/>
          <dgm:dir/>
          <dgm:resizeHandles val="exact"/>
        </dgm:presLayoutVars>
      </dgm:prSet>
      <dgm:spPr/>
    </dgm:pt>
    <dgm:pt modelId="{3012B16D-2763-41BF-B48F-6DE0BAD47F0A}" type="pres">
      <dgm:prSet presAssocID="{58AAA9C6-9524-404A-9602-DC780665479F}" presName="ellipse1" presStyleLbl="vennNode1" presStyleIdx="0" presStyleCnt="3">
        <dgm:presLayoutVars>
          <dgm:bulletEnabled val="1"/>
        </dgm:presLayoutVars>
      </dgm:prSet>
      <dgm:spPr/>
    </dgm:pt>
    <dgm:pt modelId="{2E3C04AC-B9E2-4CA9-A5A4-17FFFE272410}" type="pres">
      <dgm:prSet presAssocID="{58AAA9C6-9524-404A-9602-DC780665479F}" presName="ellipse2" presStyleLbl="vennNode1" presStyleIdx="1" presStyleCnt="3">
        <dgm:presLayoutVars>
          <dgm:bulletEnabled val="1"/>
        </dgm:presLayoutVars>
      </dgm:prSet>
      <dgm:spPr/>
    </dgm:pt>
    <dgm:pt modelId="{1374BF27-2426-4F8D-AD96-FD586B8358FC}" type="pres">
      <dgm:prSet presAssocID="{58AAA9C6-9524-404A-9602-DC780665479F}" presName="ellipse3" presStyleLbl="vennNode1" presStyleIdx="2" presStyleCnt="3">
        <dgm:presLayoutVars>
          <dgm:bulletEnabled val="1"/>
        </dgm:presLayoutVars>
      </dgm:prSet>
      <dgm:spPr/>
    </dgm:pt>
  </dgm:ptLst>
  <dgm:cxnLst>
    <dgm:cxn modelId="{BC377609-9B80-4B19-9F61-3E8648A06824}" type="presOf" srcId="{32ADC30B-61B4-48B5-A285-1DD9C37BA2D1}" destId="{3012B16D-2763-41BF-B48F-6DE0BAD47F0A}" srcOrd="0" destOrd="0" presId="urn:microsoft.com/office/officeart/2005/8/layout/rings+Icon"/>
    <dgm:cxn modelId="{E8467B31-5791-4727-9CF2-DB29F41AE193}" srcId="{58AAA9C6-9524-404A-9602-DC780665479F}" destId="{32ADC30B-61B4-48B5-A285-1DD9C37BA2D1}" srcOrd="0" destOrd="0" parTransId="{CEB7603C-492E-4666-ADC1-533634D63E49}" sibTransId="{20D75F51-E9C6-45B5-851A-79200CAD3694}"/>
    <dgm:cxn modelId="{08A12B4F-CDA2-4EF7-8685-102D8D07CE52}" type="presOf" srcId="{58AAA9C6-9524-404A-9602-DC780665479F}" destId="{FEC7503D-B72A-4C6A-96C4-F3EA15135D16}" srcOrd="0" destOrd="0" presId="urn:microsoft.com/office/officeart/2005/8/layout/rings+Icon"/>
    <dgm:cxn modelId="{ECFFDA77-BC75-4AAC-A9D7-B3DA33F7035A}" srcId="{58AAA9C6-9524-404A-9602-DC780665479F}" destId="{E235D26E-860C-4BCA-8B6A-3050F4919B69}" srcOrd="2" destOrd="0" parTransId="{3B4CC270-D587-4233-A7C3-0CFAF1304D85}" sibTransId="{135C64CA-7A88-4D9E-96C7-435E6CD80A32}"/>
    <dgm:cxn modelId="{2465F3AA-6058-4A0A-A61E-75EED54EFCEB}" srcId="{58AAA9C6-9524-404A-9602-DC780665479F}" destId="{25C704F7-00C4-4EEA-B208-1F8F0AE5E08B}" srcOrd="1" destOrd="0" parTransId="{F054FE71-0AB4-4ED3-8C80-AF952CE81C88}" sibTransId="{9B3D834E-5162-461E-B6DD-BC5A8A0564DF}"/>
    <dgm:cxn modelId="{2FF382C2-041B-4371-9DD3-33D73EF3BA45}" type="presOf" srcId="{25C704F7-00C4-4EEA-B208-1F8F0AE5E08B}" destId="{2E3C04AC-B9E2-4CA9-A5A4-17FFFE272410}" srcOrd="0" destOrd="0" presId="urn:microsoft.com/office/officeart/2005/8/layout/rings+Icon"/>
    <dgm:cxn modelId="{66B7C6F7-227D-4F5B-95C4-49BC1A522197}" type="presOf" srcId="{E235D26E-860C-4BCA-8B6A-3050F4919B69}" destId="{1374BF27-2426-4F8D-AD96-FD586B8358FC}" srcOrd="0" destOrd="0" presId="urn:microsoft.com/office/officeart/2005/8/layout/rings+Icon"/>
    <dgm:cxn modelId="{644531D5-B065-4B79-8914-C0F982FA7038}" type="presParOf" srcId="{FEC7503D-B72A-4C6A-96C4-F3EA15135D16}" destId="{3012B16D-2763-41BF-B48F-6DE0BAD47F0A}" srcOrd="0" destOrd="0" presId="urn:microsoft.com/office/officeart/2005/8/layout/rings+Icon"/>
    <dgm:cxn modelId="{00B25B36-F6E2-414A-B40E-D6AE6FC2550E}" type="presParOf" srcId="{FEC7503D-B72A-4C6A-96C4-F3EA15135D16}" destId="{2E3C04AC-B9E2-4CA9-A5A4-17FFFE272410}" srcOrd="1" destOrd="0" presId="urn:microsoft.com/office/officeart/2005/8/layout/rings+Icon"/>
    <dgm:cxn modelId="{B78277FB-A7EA-4970-97CB-F36150B4318F}" type="presParOf" srcId="{FEC7503D-B72A-4C6A-96C4-F3EA15135D16}" destId="{1374BF27-2426-4F8D-AD96-FD586B8358FC}" srcOrd="2" destOrd="0" presId="urn:microsoft.com/office/officeart/2005/8/layout/rings+Icon"/>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D9A98E-A41C-4010-8923-55E14100A3FD}" type="doc">
      <dgm:prSet loTypeId="urn:microsoft.com/office/officeart/2005/8/layout/hProcess9" loCatId="process" qsTypeId="urn:microsoft.com/office/officeart/2005/8/quickstyle/simple1" qsCatId="simple" csTypeId="urn:microsoft.com/office/officeart/2005/8/colors/colorful4" csCatId="colorful" phldr="1"/>
      <dgm:spPr/>
    </dgm:pt>
    <dgm:pt modelId="{776D7DB8-4F44-4421-8D2E-6EF615B557C7}">
      <dgm:prSet phldrT="[Text]"/>
      <dgm:spPr/>
      <dgm:t>
        <a:bodyPr/>
        <a:lstStyle/>
        <a:p>
          <a:r>
            <a:rPr lang="en-GB" dirty="0"/>
            <a:t>Build 1</a:t>
          </a:r>
        </a:p>
      </dgm:t>
    </dgm:pt>
    <dgm:pt modelId="{1861C28E-0AE0-47BB-A84B-41DAC41ED47A}" type="parTrans" cxnId="{B054BFBA-6CC7-4935-97E7-902F40D812F8}">
      <dgm:prSet/>
      <dgm:spPr/>
      <dgm:t>
        <a:bodyPr/>
        <a:lstStyle/>
        <a:p>
          <a:endParaRPr lang="en-GB"/>
        </a:p>
      </dgm:t>
    </dgm:pt>
    <dgm:pt modelId="{632B01D6-9EA3-4716-BF73-4B2B99069416}" type="sibTrans" cxnId="{B054BFBA-6CC7-4935-97E7-902F40D812F8}">
      <dgm:prSet/>
      <dgm:spPr/>
      <dgm:t>
        <a:bodyPr/>
        <a:lstStyle/>
        <a:p>
          <a:endParaRPr lang="en-GB"/>
        </a:p>
      </dgm:t>
    </dgm:pt>
    <dgm:pt modelId="{B1042851-69F0-49C3-A741-0AB1CE904861}">
      <dgm:prSet phldrT="[Text]"/>
      <dgm:spPr/>
      <dgm:t>
        <a:bodyPr/>
        <a:lstStyle/>
        <a:p>
          <a:r>
            <a:rPr lang="en-GB" dirty="0"/>
            <a:t>After Action Review</a:t>
          </a:r>
        </a:p>
      </dgm:t>
    </dgm:pt>
    <dgm:pt modelId="{7709DBC3-6EEF-48F9-92AF-BF9C7A033FFA}" type="parTrans" cxnId="{56563074-198D-4E42-8ADC-177C4967A908}">
      <dgm:prSet/>
      <dgm:spPr/>
      <dgm:t>
        <a:bodyPr/>
        <a:lstStyle/>
        <a:p>
          <a:endParaRPr lang="en-GB"/>
        </a:p>
      </dgm:t>
    </dgm:pt>
    <dgm:pt modelId="{A429B816-D68F-400D-99D2-480547FF49FF}" type="sibTrans" cxnId="{56563074-198D-4E42-8ADC-177C4967A908}">
      <dgm:prSet/>
      <dgm:spPr/>
      <dgm:t>
        <a:bodyPr/>
        <a:lstStyle/>
        <a:p>
          <a:endParaRPr lang="en-GB"/>
        </a:p>
      </dgm:t>
    </dgm:pt>
    <dgm:pt modelId="{C99AA878-FA26-46FD-9C2B-3E229D228381}">
      <dgm:prSet phldrT="[Text]"/>
      <dgm:spPr/>
      <dgm:t>
        <a:bodyPr/>
        <a:lstStyle/>
        <a:p>
          <a:r>
            <a:rPr lang="en-GB" dirty="0"/>
            <a:t>Build 2</a:t>
          </a:r>
        </a:p>
      </dgm:t>
    </dgm:pt>
    <dgm:pt modelId="{EEDD949C-6A34-4B22-9B2A-67DAB26DF038}" type="parTrans" cxnId="{1A4E09F0-2737-4646-A728-7BE5618DCADE}">
      <dgm:prSet/>
      <dgm:spPr/>
      <dgm:t>
        <a:bodyPr/>
        <a:lstStyle/>
        <a:p>
          <a:endParaRPr lang="en-GB"/>
        </a:p>
      </dgm:t>
    </dgm:pt>
    <dgm:pt modelId="{D5D158E9-422C-4859-925D-6F2CD0E9D6EB}" type="sibTrans" cxnId="{1A4E09F0-2737-4646-A728-7BE5618DCADE}">
      <dgm:prSet/>
      <dgm:spPr/>
      <dgm:t>
        <a:bodyPr/>
        <a:lstStyle/>
        <a:p>
          <a:endParaRPr lang="en-GB"/>
        </a:p>
      </dgm:t>
    </dgm:pt>
    <dgm:pt modelId="{B5195A4E-E9B6-41A5-B607-6966B97CF482}" type="pres">
      <dgm:prSet presAssocID="{39D9A98E-A41C-4010-8923-55E14100A3FD}" presName="CompostProcess" presStyleCnt="0">
        <dgm:presLayoutVars>
          <dgm:dir/>
          <dgm:resizeHandles val="exact"/>
        </dgm:presLayoutVars>
      </dgm:prSet>
      <dgm:spPr/>
    </dgm:pt>
    <dgm:pt modelId="{3BD20E66-0B89-4A80-A809-921692057F68}" type="pres">
      <dgm:prSet presAssocID="{39D9A98E-A41C-4010-8923-55E14100A3FD}" presName="arrow" presStyleLbl="bgShp" presStyleIdx="0" presStyleCnt="1"/>
      <dgm:spPr/>
    </dgm:pt>
    <dgm:pt modelId="{152702A1-D70A-426A-BF47-F23F7F0C1155}" type="pres">
      <dgm:prSet presAssocID="{39D9A98E-A41C-4010-8923-55E14100A3FD}" presName="linearProcess" presStyleCnt="0"/>
      <dgm:spPr/>
    </dgm:pt>
    <dgm:pt modelId="{E2108857-2448-477C-BF3D-382D26DC6C4B}" type="pres">
      <dgm:prSet presAssocID="{776D7DB8-4F44-4421-8D2E-6EF615B557C7}" presName="textNode" presStyleLbl="node1" presStyleIdx="0" presStyleCnt="3">
        <dgm:presLayoutVars>
          <dgm:bulletEnabled val="1"/>
        </dgm:presLayoutVars>
      </dgm:prSet>
      <dgm:spPr/>
    </dgm:pt>
    <dgm:pt modelId="{5665EFC1-D0D0-4856-BD5A-12639A09D3FD}" type="pres">
      <dgm:prSet presAssocID="{632B01D6-9EA3-4716-BF73-4B2B99069416}" presName="sibTrans" presStyleCnt="0"/>
      <dgm:spPr/>
    </dgm:pt>
    <dgm:pt modelId="{85A28893-8660-487A-BE90-E9C39B053992}" type="pres">
      <dgm:prSet presAssocID="{B1042851-69F0-49C3-A741-0AB1CE904861}" presName="textNode" presStyleLbl="node1" presStyleIdx="1" presStyleCnt="3">
        <dgm:presLayoutVars>
          <dgm:bulletEnabled val="1"/>
        </dgm:presLayoutVars>
      </dgm:prSet>
      <dgm:spPr/>
    </dgm:pt>
    <dgm:pt modelId="{C5E64510-2FF0-4536-B94D-90DFFB2022B3}" type="pres">
      <dgm:prSet presAssocID="{A429B816-D68F-400D-99D2-480547FF49FF}" presName="sibTrans" presStyleCnt="0"/>
      <dgm:spPr/>
    </dgm:pt>
    <dgm:pt modelId="{0499C4B7-07F5-4695-9B8F-2CC73873F625}" type="pres">
      <dgm:prSet presAssocID="{C99AA878-FA26-46FD-9C2B-3E229D228381}" presName="textNode" presStyleLbl="node1" presStyleIdx="2" presStyleCnt="3">
        <dgm:presLayoutVars>
          <dgm:bulletEnabled val="1"/>
        </dgm:presLayoutVars>
      </dgm:prSet>
      <dgm:spPr/>
    </dgm:pt>
  </dgm:ptLst>
  <dgm:cxnLst>
    <dgm:cxn modelId="{010FD204-FA4B-4308-8749-B8523E2266AB}" type="presOf" srcId="{776D7DB8-4F44-4421-8D2E-6EF615B557C7}" destId="{E2108857-2448-477C-BF3D-382D26DC6C4B}" srcOrd="0" destOrd="0" presId="urn:microsoft.com/office/officeart/2005/8/layout/hProcess9"/>
    <dgm:cxn modelId="{56563074-198D-4E42-8ADC-177C4967A908}" srcId="{39D9A98E-A41C-4010-8923-55E14100A3FD}" destId="{B1042851-69F0-49C3-A741-0AB1CE904861}" srcOrd="1" destOrd="0" parTransId="{7709DBC3-6EEF-48F9-92AF-BF9C7A033FFA}" sibTransId="{A429B816-D68F-400D-99D2-480547FF49FF}"/>
    <dgm:cxn modelId="{13DF4CAB-FB87-4BCF-8AAB-A8773C1C3B73}" type="presOf" srcId="{39D9A98E-A41C-4010-8923-55E14100A3FD}" destId="{B5195A4E-E9B6-41A5-B607-6966B97CF482}" srcOrd="0" destOrd="0" presId="urn:microsoft.com/office/officeart/2005/8/layout/hProcess9"/>
    <dgm:cxn modelId="{B054BFBA-6CC7-4935-97E7-902F40D812F8}" srcId="{39D9A98E-A41C-4010-8923-55E14100A3FD}" destId="{776D7DB8-4F44-4421-8D2E-6EF615B557C7}" srcOrd="0" destOrd="0" parTransId="{1861C28E-0AE0-47BB-A84B-41DAC41ED47A}" sibTransId="{632B01D6-9EA3-4716-BF73-4B2B99069416}"/>
    <dgm:cxn modelId="{748410BC-F2EE-458C-9002-1A5C0495F901}" type="presOf" srcId="{C99AA878-FA26-46FD-9C2B-3E229D228381}" destId="{0499C4B7-07F5-4695-9B8F-2CC73873F625}" srcOrd="0" destOrd="0" presId="urn:microsoft.com/office/officeart/2005/8/layout/hProcess9"/>
    <dgm:cxn modelId="{DC6C38C6-79DD-41AE-8E17-FB9DD69C2FAA}" type="presOf" srcId="{B1042851-69F0-49C3-A741-0AB1CE904861}" destId="{85A28893-8660-487A-BE90-E9C39B053992}" srcOrd="0" destOrd="0" presId="urn:microsoft.com/office/officeart/2005/8/layout/hProcess9"/>
    <dgm:cxn modelId="{1A4E09F0-2737-4646-A728-7BE5618DCADE}" srcId="{39D9A98E-A41C-4010-8923-55E14100A3FD}" destId="{C99AA878-FA26-46FD-9C2B-3E229D228381}" srcOrd="2" destOrd="0" parTransId="{EEDD949C-6A34-4B22-9B2A-67DAB26DF038}" sibTransId="{D5D158E9-422C-4859-925D-6F2CD0E9D6EB}"/>
    <dgm:cxn modelId="{169EC4AA-A582-4FF1-B448-0BFACD68E31B}" type="presParOf" srcId="{B5195A4E-E9B6-41A5-B607-6966B97CF482}" destId="{3BD20E66-0B89-4A80-A809-921692057F68}" srcOrd="0" destOrd="0" presId="urn:microsoft.com/office/officeart/2005/8/layout/hProcess9"/>
    <dgm:cxn modelId="{E7C23273-F792-4259-A0FB-A503928A7693}" type="presParOf" srcId="{B5195A4E-E9B6-41A5-B607-6966B97CF482}" destId="{152702A1-D70A-426A-BF47-F23F7F0C1155}" srcOrd="1" destOrd="0" presId="urn:microsoft.com/office/officeart/2005/8/layout/hProcess9"/>
    <dgm:cxn modelId="{3EF0E58E-6F0A-4594-BA05-441DA3FBD94D}" type="presParOf" srcId="{152702A1-D70A-426A-BF47-F23F7F0C1155}" destId="{E2108857-2448-477C-BF3D-382D26DC6C4B}" srcOrd="0" destOrd="0" presId="urn:microsoft.com/office/officeart/2005/8/layout/hProcess9"/>
    <dgm:cxn modelId="{D4562D3F-0D1E-46D3-84C7-79BA40B40D7F}" type="presParOf" srcId="{152702A1-D70A-426A-BF47-F23F7F0C1155}" destId="{5665EFC1-D0D0-4856-BD5A-12639A09D3FD}" srcOrd="1" destOrd="0" presId="urn:microsoft.com/office/officeart/2005/8/layout/hProcess9"/>
    <dgm:cxn modelId="{A393DACB-6F57-4F27-87F5-939CFCE7D992}" type="presParOf" srcId="{152702A1-D70A-426A-BF47-F23F7F0C1155}" destId="{85A28893-8660-487A-BE90-E9C39B053992}" srcOrd="2" destOrd="0" presId="urn:microsoft.com/office/officeart/2005/8/layout/hProcess9"/>
    <dgm:cxn modelId="{CDC150B8-18C9-4929-B384-794FBD63BE7A}" type="presParOf" srcId="{152702A1-D70A-426A-BF47-F23F7F0C1155}" destId="{C5E64510-2FF0-4536-B94D-90DFFB2022B3}" srcOrd="3" destOrd="0" presId="urn:microsoft.com/office/officeart/2005/8/layout/hProcess9"/>
    <dgm:cxn modelId="{F994DEEA-2984-4C67-A949-1F2B0FB64BDB}" type="presParOf" srcId="{152702A1-D70A-426A-BF47-F23F7F0C1155}" destId="{0499C4B7-07F5-4695-9B8F-2CC73873F625}"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50ECA0-0A15-4B0F-8D4B-89433BC01AEF}">
      <dsp:nvSpPr>
        <dsp:cNvPr id="0" name=""/>
        <dsp:cNvSpPr/>
      </dsp:nvSpPr>
      <dsp:spPr>
        <a:xfrm>
          <a:off x="2614074" y="0"/>
          <a:ext cx="2614100" cy="1476180"/>
        </a:xfrm>
        <a:prstGeom prst="trapezoid">
          <a:avLst>
            <a:gd name="adj" fmla="val 88543"/>
          </a:avLst>
        </a:prstGeom>
        <a:gradFill rotWithShape="0">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r>
            <a:rPr lang="en-GB" sz="3900" kern="1200" dirty="0"/>
            <a:t>Knowledge</a:t>
          </a:r>
        </a:p>
      </dsp:txBody>
      <dsp:txXfrm>
        <a:off x="2614074" y="0"/>
        <a:ext cx="2614100" cy="1476180"/>
      </dsp:txXfrm>
    </dsp:sp>
    <dsp:sp modelId="{5901325C-C895-4CD0-ABDA-C79D3F238123}">
      <dsp:nvSpPr>
        <dsp:cNvPr id="0" name=""/>
        <dsp:cNvSpPr/>
      </dsp:nvSpPr>
      <dsp:spPr>
        <a:xfrm>
          <a:off x="1307037" y="1476180"/>
          <a:ext cx="5228175" cy="1476166"/>
        </a:xfrm>
        <a:prstGeom prst="trapezoid">
          <a:avLst>
            <a:gd name="adj" fmla="val 88543"/>
          </a:avLst>
        </a:prstGeom>
        <a:gradFill rotWithShape="0">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r>
            <a:rPr lang="en-GB" sz="3900" kern="1200" dirty="0"/>
            <a:t>Information</a:t>
          </a:r>
        </a:p>
      </dsp:txBody>
      <dsp:txXfrm>
        <a:off x="2221968" y="1476180"/>
        <a:ext cx="3398313" cy="1476166"/>
      </dsp:txXfrm>
    </dsp:sp>
    <dsp:sp modelId="{5073EBB2-6B6C-48F4-88E3-E3CAC7A9D351}">
      <dsp:nvSpPr>
        <dsp:cNvPr id="0" name=""/>
        <dsp:cNvSpPr/>
      </dsp:nvSpPr>
      <dsp:spPr>
        <a:xfrm>
          <a:off x="0" y="2952346"/>
          <a:ext cx="7842250" cy="1476166"/>
        </a:xfrm>
        <a:prstGeom prst="trapezoid">
          <a:avLst>
            <a:gd name="adj" fmla="val 88543"/>
          </a:avLst>
        </a:prstGeom>
        <a:gradFill rotWithShape="0">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1733550">
            <a:lnSpc>
              <a:spcPct val="90000"/>
            </a:lnSpc>
            <a:spcBef>
              <a:spcPct val="0"/>
            </a:spcBef>
            <a:spcAft>
              <a:spcPct val="35000"/>
            </a:spcAft>
            <a:buNone/>
          </a:pPr>
          <a:r>
            <a:rPr lang="en-GB" sz="3900" kern="1200" dirty="0"/>
            <a:t>Data</a:t>
          </a:r>
        </a:p>
      </dsp:txBody>
      <dsp:txXfrm>
        <a:off x="1372393" y="2952346"/>
        <a:ext cx="5097462" cy="14761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12B16D-2763-41BF-B48F-6DE0BAD47F0A}">
      <dsp:nvSpPr>
        <dsp:cNvPr id="0" name=""/>
        <dsp:cNvSpPr/>
      </dsp:nvSpPr>
      <dsp:spPr>
        <a:xfrm>
          <a:off x="716162" y="0"/>
          <a:ext cx="3520164" cy="3520114"/>
        </a:xfrm>
        <a:prstGeom prst="ellipse">
          <a:avLst/>
        </a:prstGeom>
        <a:solidFill>
          <a:schemeClr val="dk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People</a:t>
          </a:r>
        </a:p>
        <a:p>
          <a:pPr marL="0" lvl="0" indent="0" algn="ctr" defTabSz="1200150">
            <a:lnSpc>
              <a:spcPct val="90000"/>
            </a:lnSpc>
            <a:spcBef>
              <a:spcPct val="0"/>
            </a:spcBef>
            <a:spcAft>
              <a:spcPct val="35000"/>
            </a:spcAft>
            <a:buNone/>
          </a:pPr>
          <a:r>
            <a:rPr lang="en-GB" sz="2000" kern="1200" dirty="0"/>
            <a:t>Building and nurturing a knowledge-sharing culture</a:t>
          </a:r>
        </a:p>
      </dsp:txBody>
      <dsp:txXfrm>
        <a:off x="1231678" y="515509"/>
        <a:ext cx="2489132" cy="2489096"/>
      </dsp:txXfrm>
    </dsp:sp>
    <dsp:sp modelId="{2E3C04AC-B9E2-4CA9-A5A4-17FFFE272410}">
      <dsp:nvSpPr>
        <dsp:cNvPr id="0" name=""/>
        <dsp:cNvSpPr/>
      </dsp:nvSpPr>
      <dsp:spPr>
        <a:xfrm>
          <a:off x="2528021" y="2347720"/>
          <a:ext cx="3520164" cy="3520114"/>
        </a:xfrm>
        <a:prstGeom prst="ellipse">
          <a:avLst/>
        </a:prstGeom>
        <a:solidFill>
          <a:schemeClr val="dk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t>Technology</a:t>
          </a:r>
        </a:p>
        <a:p>
          <a:pPr marL="0" lvl="0" indent="0" algn="ctr" defTabSz="1200150">
            <a:lnSpc>
              <a:spcPct val="90000"/>
            </a:lnSpc>
            <a:spcBef>
              <a:spcPct val="0"/>
            </a:spcBef>
            <a:spcAft>
              <a:spcPct val="35000"/>
            </a:spcAft>
            <a:buNone/>
          </a:pPr>
          <a:r>
            <a:rPr lang="en-GB" sz="2000" kern="1200" dirty="0"/>
            <a:t>Creating a knowledge network</a:t>
          </a:r>
        </a:p>
      </dsp:txBody>
      <dsp:txXfrm>
        <a:off x="3043537" y="2863229"/>
        <a:ext cx="2489132" cy="2489096"/>
      </dsp:txXfrm>
    </dsp:sp>
    <dsp:sp modelId="{1374BF27-2426-4F8D-AD96-FD586B8358FC}">
      <dsp:nvSpPr>
        <dsp:cNvPr id="0" name=""/>
        <dsp:cNvSpPr/>
      </dsp:nvSpPr>
      <dsp:spPr>
        <a:xfrm>
          <a:off x="4337739" y="0"/>
          <a:ext cx="3520164" cy="3520114"/>
        </a:xfrm>
        <a:prstGeom prst="ellipse">
          <a:avLst/>
        </a:prstGeom>
        <a:solidFill>
          <a:schemeClr val="dk2">
            <a:alpha val="50000"/>
            <a:hueOff val="0"/>
            <a:satOff val="0"/>
            <a:lumOff val="0"/>
            <a:alphaOff val="0"/>
          </a:schemeClr>
        </a:solidFill>
        <a:ln>
          <a:noFill/>
        </a:ln>
        <a:effectLst/>
        <a:scene3d>
          <a:camera prst="orthographicFront">
            <a:rot lat="0" lon="0" rev="0"/>
          </a:camera>
          <a:lightRig rig="contrasting" dir="t">
            <a:rot lat="0" lon="0" rev="1200000"/>
          </a:lightRig>
        </a:scene3d>
        <a:sp3d contourW="12700" prstMaterial="clear">
          <a:bevelT w="177800" h="254000"/>
          <a:bevelB w="152400"/>
        </a:sp3d>
      </dsp:spPr>
      <dsp:style>
        <a:lnRef idx="0">
          <a:scrgbClr r="0" g="0" b="0"/>
        </a:lnRef>
        <a:fillRef idx="1">
          <a:scrgbClr r="0" g="0" b="0"/>
        </a:fillRef>
        <a:effectRef idx="0">
          <a:scrgbClr r="0" g="0" b="0"/>
        </a:effectRef>
        <a:fontRef idx="minor">
          <a:schemeClr val="tx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GB" sz="3000" kern="1200" dirty="0"/>
            <a:t>Process</a:t>
          </a:r>
        </a:p>
        <a:p>
          <a:pPr marL="0" lvl="0" indent="0" algn="ctr" defTabSz="1333500">
            <a:lnSpc>
              <a:spcPct val="90000"/>
            </a:lnSpc>
            <a:spcBef>
              <a:spcPct val="0"/>
            </a:spcBef>
            <a:spcAft>
              <a:spcPct val="35000"/>
            </a:spcAft>
            <a:buNone/>
          </a:pPr>
          <a:r>
            <a:rPr lang="en-GB" sz="2000" kern="1200" dirty="0"/>
            <a:t>Capturing and sharing knowledge</a:t>
          </a:r>
        </a:p>
      </dsp:txBody>
      <dsp:txXfrm>
        <a:off x="4853255" y="515509"/>
        <a:ext cx="2489132" cy="24890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20E66-0B89-4A80-A809-921692057F68}">
      <dsp:nvSpPr>
        <dsp:cNvPr id="0" name=""/>
        <dsp:cNvSpPr/>
      </dsp:nvSpPr>
      <dsp:spPr>
        <a:xfrm>
          <a:off x="588168" y="0"/>
          <a:ext cx="6665912" cy="3951288"/>
        </a:xfrm>
        <a:prstGeom prst="rightArrow">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108857-2448-477C-BF3D-382D26DC6C4B}">
      <dsp:nvSpPr>
        <dsp:cNvPr id="0" name=""/>
        <dsp:cNvSpPr/>
      </dsp:nvSpPr>
      <dsp:spPr>
        <a:xfrm>
          <a:off x="8424" y="1185386"/>
          <a:ext cx="2524224" cy="1580515"/>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t>Build 1</a:t>
          </a:r>
        </a:p>
      </dsp:txBody>
      <dsp:txXfrm>
        <a:off x="85578" y="1262540"/>
        <a:ext cx="2369916" cy="1426207"/>
      </dsp:txXfrm>
    </dsp:sp>
    <dsp:sp modelId="{85A28893-8660-487A-BE90-E9C39B053992}">
      <dsp:nvSpPr>
        <dsp:cNvPr id="0" name=""/>
        <dsp:cNvSpPr/>
      </dsp:nvSpPr>
      <dsp:spPr>
        <a:xfrm>
          <a:off x="2659012" y="1185386"/>
          <a:ext cx="2524224" cy="1580515"/>
        </a:xfrm>
        <a:prstGeom prst="roundRect">
          <a:avLst/>
        </a:prstGeom>
        <a:solidFill>
          <a:schemeClr val="accent4">
            <a:hueOff val="-396329"/>
            <a:satOff val="0"/>
            <a:lumOff val="61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t>After Action Review</a:t>
          </a:r>
        </a:p>
      </dsp:txBody>
      <dsp:txXfrm>
        <a:off x="2736166" y="1262540"/>
        <a:ext cx="2369916" cy="1426207"/>
      </dsp:txXfrm>
    </dsp:sp>
    <dsp:sp modelId="{0499C4B7-07F5-4695-9B8F-2CC73873F625}">
      <dsp:nvSpPr>
        <dsp:cNvPr id="0" name=""/>
        <dsp:cNvSpPr/>
      </dsp:nvSpPr>
      <dsp:spPr>
        <a:xfrm>
          <a:off x="5309601" y="1185386"/>
          <a:ext cx="2524224" cy="1580515"/>
        </a:xfrm>
        <a:prstGeom prst="roundRect">
          <a:avLst/>
        </a:prstGeom>
        <a:solidFill>
          <a:schemeClr val="accent4">
            <a:hueOff val="-792657"/>
            <a:satOff val="0"/>
            <a:lumOff val="1235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GB" sz="3200" kern="1200" dirty="0"/>
            <a:t>Build 2</a:t>
          </a:r>
        </a:p>
      </dsp:txBody>
      <dsp:txXfrm>
        <a:off x="5386755" y="1262540"/>
        <a:ext cx="2369916" cy="1426207"/>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21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2125"/>
          </a:xfrm>
          <a:prstGeom prst="rect">
            <a:avLst/>
          </a:prstGeom>
        </p:spPr>
        <p:txBody>
          <a:bodyPr vert="horz" lIns="91440" tIns="45720" rIns="91440" bIns="45720" rtlCol="0"/>
          <a:lstStyle>
            <a:lvl1pPr algn="r">
              <a:defRPr sz="1200"/>
            </a:lvl1pPr>
          </a:lstStyle>
          <a:p>
            <a:fld id="{A291D71F-2657-BF40-9BA8-1341E8D62F20}" type="datetime1">
              <a:rPr lang="en-GB" smtClean="0"/>
              <a:t>29/01/2020</a:t>
            </a:fld>
            <a:endParaRPr lang="en-US"/>
          </a:p>
        </p:txBody>
      </p:sp>
      <p:sp>
        <p:nvSpPr>
          <p:cNvPr id="4" name="Footer Placeholder 3"/>
          <p:cNvSpPr>
            <a:spLocks noGrp="1"/>
          </p:cNvSpPr>
          <p:nvPr>
            <p:ph type="ftr" sz="quarter" idx="2"/>
          </p:nvPr>
        </p:nvSpPr>
        <p:spPr>
          <a:xfrm>
            <a:off x="0" y="9361488"/>
            <a:ext cx="2946400" cy="4937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361488"/>
            <a:ext cx="2946400" cy="493712"/>
          </a:xfrm>
          <a:prstGeom prst="rect">
            <a:avLst/>
          </a:prstGeom>
        </p:spPr>
        <p:txBody>
          <a:bodyPr vert="horz" lIns="91440" tIns="45720" rIns="91440" bIns="45720" rtlCol="0" anchor="b"/>
          <a:lstStyle>
            <a:lvl1pPr algn="r">
              <a:defRPr sz="1200"/>
            </a:lvl1pPr>
          </a:lstStyle>
          <a:p>
            <a:fld id="{4F5EE869-81EB-AC4C-B612-80DE4181CDD1}" type="slidenum">
              <a:rPr lang="en-US" smtClean="0"/>
              <a:t>‹#›</a:t>
            </a:fld>
            <a:endParaRPr lang="en-US"/>
          </a:p>
        </p:txBody>
      </p:sp>
    </p:spTree>
    <p:extLst>
      <p:ext uri="{BB962C8B-B14F-4D97-AF65-F5344CB8AC3E}">
        <p14:creationId xmlns:p14="http://schemas.microsoft.com/office/powerpoint/2010/main" val="32424458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21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2125"/>
          </a:xfrm>
          <a:prstGeom prst="rect">
            <a:avLst/>
          </a:prstGeom>
        </p:spPr>
        <p:txBody>
          <a:bodyPr vert="horz" lIns="91440" tIns="45720" rIns="91440" bIns="45720" rtlCol="0"/>
          <a:lstStyle>
            <a:lvl1pPr algn="r">
              <a:defRPr sz="1200"/>
            </a:lvl1pPr>
          </a:lstStyle>
          <a:p>
            <a:fld id="{937A70F4-2FAD-3E41-BF6C-C5B1EEDE06E7}" type="datetime1">
              <a:rPr lang="en-GB" smtClean="0"/>
              <a:t>29/01/2020</a:t>
            </a:fld>
            <a:endParaRPr lang="en-US"/>
          </a:p>
        </p:txBody>
      </p:sp>
      <p:sp>
        <p:nvSpPr>
          <p:cNvPr id="4" name="Slide Image Placeholder 3"/>
          <p:cNvSpPr>
            <a:spLocks noGrp="1" noRot="1" noChangeAspect="1"/>
          </p:cNvSpPr>
          <p:nvPr>
            <p:ph type="sldImg" idx="2"/>
          </p:nvPr>
        </p:nvSpPr>
        <p:spPr>
          <a:xfrm>
            <a:off x="935038" y="739775"/>
            <a:ext cx="4927600" cy="36957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681538"/>
            <a:ext cx="5438775" cy="443547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361488"/>
            <a:ext cx="2946400" cy="4937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361488"/>
            <a:ext cx="2946400" cy="493712"/>
          </a:xfrm>
          <a:prstGeom prst="rect">
            <a:avLst/>
          </a:prstGeom>
        </p:spPr>
        <p:txBody>
          <a:bodyPr vert="horz" lIns="91440" tIns="45720" rIns="91440" bIns="45720" rtlCol="0" anchor="b"/>
          <a:lstStyle>
            <a:lvl1pPr algn="r">
              <a:defRPr sz="1200"/>
            </a:lvl1pPr>
          </a:lstStyle>
          <a:p>
            <a:fld id="{4957A7B8-EAD2-9846-9761-91C91B5D58B6}" type="slidenum">
              <a:rPr lang="en-US" smtClean="0"/>
              <a:t>‹#›</a:t>
            </a:fld>
            <a:endParaRPr lang="en-US"/>
          </a:p>
        </p:txBody>
      </p:sp>
    </p:spTree>
    <p:extLst>
      <p:ext uri="{BB962C8B-B14F-4D97-AF65-F5344CB8AC3E}">
        <p14:creationId xmlns:p14="http://schemas.microsoft.com/office/powerpoint/2010/main" val="10462408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57A7B8-EAD2-9846-9761-91C91B5D58B6}" type="slidenum">
              <a:rPr lang="en-US" smtClean="0"/>
              <a:t>1</a:t>
            </a:fld>
            <a:endParaRPr lang="en-US"/>
          </a:p>
        </p:txBody>
      </p:sp>
    </p:spTree>
    <p:extLst>
      <p:ext uri="{BB962C8B-B14F-4D97-AF65-F5344CB8AC3E}">
        <p14:creationId xmlns:p14="http://schemas.microsoft.com/office/powerpoint/2010/main" val="10218200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cs typeface="Calibri"/>
              </a:rPr>
              <a:t>Ideally we'd like to see a culture of learning before, during and after a piece of work.</a:t>
            </a:r>
            <a:endParaRPr lang="en-GB" dirty="0"/>
          </a:p>
          <a:p>
            <a:endParaRPr lang="en-GB" dirty="0"/>
          </a:p>
          <a:p>
            <a:r>
              <a:rPr lang="en-GB" dirty="0"/>
              <a:t>Mention board self assessment tool. An enabler for </a:t>
            </a:r>
            <a:r>
              <a:rPr lang="en-GB" dirty="0" err="1"/>
              <a:t>stategic</a:t>
            </a:r>
            <a:r>
              <a:rPr lang="en-GB" dirty="0"/>
              <a:t> reflection.</a:t>
            </a:r>
          </a:p>
        </p:txBody>
      </p:sp>
      <p:sp>
        <p:nvSpPr>
          <p:cNvPr id="4" name="Slide Number Placeholder 3"/>
          <p:cNvSpPr>
            <a:spLocks noGrp="1"/>
          </p:cNvSpPr>
          <p:nvPr>
            <p:ph type="sldNum" sz="quarter" idx="10"/>
          </p:nvPr>
        </p:nvSpPr>
        <p:spPr/>
        <p:txBody>
          <a:bodyPr/>
          <a:lstStyle/>
          <a:p>
            <a:fld id="{4957A7B8-EAD2-9846-9761-91C91B5D58B6}" type="slidenum">
              <a:rPr lang="en-US" smtClean="0"/>
              <a:t>14</a:t>
            </a:fld>
            <a:endParaRPr lang="en-US"/>
          </a:p>
        </p:txBody>
      </p:sp>
    </p:spTree>
    <p:extLst>
      <p:ext uri="{BB962C8B-B14F-4D97-AF65-F5344CB8AC3E}">
        <p14:creationId xmlns:p14="http://schemas.microsoft.com/office/powerpoint/2010/main" val="1043459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a:p>
            <a:r>
              <a:rPr lang="en-GB" dirty="0"/>
              <a:t>There are formal techniques that support optimal KM.</a:t>
            </a:r>
          </a:p>
        </p:txBody>
      </p:sp>
      <p:sp>
        <p:nvSpPr>
          <p:cNvPr id="4" name="Slide Number Placeholder 3"/>
          <p:cNvSpPr>
            <a:spLocks noGrp="1"/>
          </p:cNvSpPr>
          <p:nvPr>
            <p:ph type="sldNum" sz="quarter" idx="5"/>
          </p:nvPr>
        </p:nvSpPr>
        <p:spPr/>
        <p:txBody>
          <a:bodyPr/>
          <a:lstStyle/>
          <a:p>
            <a:fld id="{E29F70BA-E986-4FB9-85B4-8DAAE72350DB}" type="slidenum">
              <a:rPr lang="en-GB" smtClean="0"/>
              <a:t>15</a:t>
            </a:fld>
            <a:endParaRPr lang="en-GB"/>
          </a:p>
        </p:txBody>
      </p:sp>
    </p:spTree>
    <p:extLst>
      <p:ext uri="{BB962C8B-B14F-4D97-AF65-F5344CB8AC3E}">
        <p14:creationId xmlns:p14="http://schemas.microsoft.com/office/powerpoint/2010/main" val="16710984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29F70BA-E986-4FB9-85B4-8DAAE72350DB}" type="slidenum">
              <a:rPr lang="en-GB" smtClean="0"/>
              <a:t>16</a:t>
            </a:fld>
            <a:endParaRPr lang="en-GB"/>
          </a:p>
        </p:txBody>
      </p:sp>
    </p:spTree>
    <p:extLst>
      <p:ext uri="{BB962C8B-B14F-4D97-AF65-F5344CB8AC3E}">
        <p14:creationId xmlns:p14="http://schemas.microsoft.com/office/powerpoint/2010/main" val="13211580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Small groups (3s or 4s) You might find you understand the tools/ techniques more after seeing the definitions (there really is a lot of jargon!)</a:t>
            </a:r>
            <a:endParaRPr lang="en-GB"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u="sng" dirty="0"/>
              <a:t>Exercise:</a:t>
            </a:r>
            <a:r>
              <a:rPr lang="en-GB" u="none" dirty="0"/>
              <a:t>  </a:t>
            </a:r>
            <a:r>
              <a:rPr lang="en-GB" dirty="0"/>
              <a:t>We’ve given you 10 examples of KM jargon (mostly examples of the tools Knowledge Managers use to facilitate knowledge sharing and learning). Can you match the KM terminology with its appropriate definition?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u="sng" dirty="0"/>
              <a:t>Extension activity:</a:t>
            </a:r>
            <a:r>
              <a:rPr lang="en-GB" dirty="0"/>
              <a:t> which part of the project cycle might it fit? e.g. Before, During, After (diagram on slide 9)</a:t>
            </a:r>
          </a:p>
          <a:p>
            <a:pPr marL="0" marR="0" lvl="0" indent="0" algn="l" defTabSz="914400" rtl="0" eaLnBrk="1" fontAlgn="auto" latinLnBrk="0" hangingPunct="1">
              <a:lnSpc>
                <a:spcPct val="100000"/>
              </a:lnSpc>
              <a:spcBef>
                <a:spcPts val="0"/>
              </a:spcBef>
              <a:spcAft>
                <a:spcPts val="0"/>
              </a:spcAft>
              <a:buClrTx/>
              <a:buSzTx/>
              <a:buFontTx/>
              <a:buNone/>
              <a:tabLst/>
              <a:defRPr/>
            </a:pPr>
            <a:r>
              <a:rPr lang="en-GB" u="sng" dirty="0"/>
              <a:t>Feedback:</a:t>
            </a:r>
            <a:r>
              <a:rPr lang="en-GB" dirty="0"/>
              <a:t> what did people think? Did they recognise any of the terms?</a:t>
            </a:r>
          </a:p>
          <a:p>
            <a:endParaRPr lang="en-GB" dirty="0"/>
          </a:p>
        </p:txBody>
      </p:sp>
      <p:sp>
        <p:nvSpPr>
          <p:cNvPr id="4" name="Slide Number Placeholder 3"/>
          <p:cNvSpPr>
            <a:spLocks noGrp="1"/>
          </p:cNvSpPr>
          <p:nvPr>
            <p:ph type="sldNum" sz="quarter" idx="5"/>
          </p:nvPr>
        </p:nvSpPr>
        <p:spPr/>
        <p:txBody>
          <a:bodyPr/>
          <a:lstStyle/>
          <a:p>
            <a:fld id="{4957A7B8-EAD2-9846-9761-91C91B5D58B6}" type="slidenum">
              <a:rPr lang="en-US" smtClean="0"/>
              <a:t>18</a:t>
            </a:fld>
            <a:endParaRPr lang="en-US"/>
          </a:p>
        </p:txBody>
      </p:sp>
    </p:spTree>
    <p:extLst>
      <p:ext uri="{BB962C8B-B14F-4D97-AF65-F5344CB8AC3E}">
        <p14:creationId xmlns:p14="http://schemas.microsoft.com/office/powerpoint/2010/main" val="4131035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57A7B8-EAD2-9846-9761-91C91B5D58B6}" type="slidenum">
              <a:rPr lang="en-US" smtClean="0"/>
              <a:t>19</a:t>
            </a:fld>
            <a:endParaRPr lang="en-US"/>
          </a:p>
        </p:txBody>
      </p:sp>
    </p:spTree>
    <p:extLst>
      <p:ext uri="{BB962C8B-B14F-4D97-AF65-F5344CB8AC3E}">
        <p14:creationId xmlns:p14="http://schemas.microsoft.com/office/powerpoint/2010/main" val="34102227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Helen</a:t>
            </a:r>
          </a:p>
        </p:txBody>
      </p:sp>
      <p:sp>
        <p:nvSpPr>
          <p:cNvPr id="4" name="Slide Number Placeholder 3"/>
          <p:cNvSpPr>
            <a:spLocks noGrp="1"/>
          </p:cNvSpPr>
          <p:nvPr>
            <p:ph type="sldNum" sz="quarter" idx="5"/>
          </p:nvPr>
        </p:nvSpPr>
        <p:spPr/>
        <p:txBody>
          <a:bodyPr/>
          <a:lstStyle/>
          <a:p>
            <a:fld id="{E29F70BA-E986-4FB9-85B4-8DAAE72350DB}" type="slidenum">
              <a:rPr lang="en-GB" smtClean="0"/>
              <a:t>32</a:t>
            </a:fld>
            <a:endParaRPr lang="en-GB"/>
          </a:p>
        </p:txBody>
      </p:sp>
    </p:spTree>
    <p:extLst>
      <p:ext uri="{BB962C8B-B14F-4D97-AF65-F5344CB8AC3E}">
        <p14:creationId xmlns:p14="http://schemas.microsoft.com/office/powerpoint/2010/main" val="4218663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cs typeface="Calibri"/>
              </a:rPr>
              <a:t>Helen</a:t>
            </a:r>
            <a:endParaRPr lang="en-GB"/>
          </a:p>
        </p:txBody>
      </p:sp>
      <p:sp>
        <p:nvSpPr>
          <p:cNvPr id="4" name="Slide Number Placeholder 3"/>
          <p:cNvSpPr>
            <a:spLocks noGrp="1"/>
          </p:cNvSpPr>
          <p:nvPr>
            <p:ph type="sldNum" sz="quarter" idx="10"/>
          </p:nvPr>
        </p:nvSpPr>
        <p:spPr/>
        <p:txBody>
          <a:bodyPr/>
          <a:lstStyle/>
          <a:p>
            <a:fld id="{4957A7B8-EAD2-9846-9761-91C91B5D58B6}" type="slidenum">
              <a:rPr lang="en-US" smtClean="0"/>
              <a:t>33</a:t>
            </a:fld>
            <a:endParaRPr lang="en-US"/>
          </a:p>
        </p:txBody>
      </p:sp>
    </p:spTree>
    <p:extLst>
      <p:ext uri="{BB962C8B-B14F-4D97-AF65-F5344CB8AC3E}">
        <p14:creationId xmlns:p14="http://schemas.microsoft.com/office/powerpoint/2010/main" val="3865773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Introduce ourselves and ask participants to introduce name and workplace.</a:t>
            </a:r>
          </a:p>
          <a:p>
            <a:endParaRPr lang="en-GB" dirty="0"/>
          </a:p>
        </p:txBody>
      </p:sp>
      <p:sp>
        <p:nvSpPr>
          <p:cNvPr id="4" name="Slide Number Placeholder 3"/>
          <p:cNvSpPr>
            <a:spLocks noGrp="1"/>
          </p:cNvSpPr>
          <p:nvPr>
            <p:ph type="sldNum" sz="quarter" idx="5"/>
          </p:nvPr>
        </p:nvSpPr>
        <p:spPr/>
        <p:txBody>
          <a:bodyPr/>
          <a:lstStyle/>
          <a:p>
            <a:fld id="{4957A7B8-EAD2-9846-9761-91C91B5D58B6}" type="slidenum">
              <a:rPr lang="en-US" smtClean="0"/>
              <a:t>2</a:t>
            </a:fld>
            <a:endParaRPr lang="en-US"/>
          </a:p>
        </p:txBody>
      </p:sp>
    </p:spTree>
    <p:extLst>
      <p:ext uri="{BB962C8B-B14F-4D97-AF65-F5344CB8AC3E}">
        <p14:creationId xmlns:p14="http://schemas.microsoft.com/office/powerpoint/2010/main" val="29424258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We’ll be focusing on KM in healthcare but it’s something that’s applied across a range of industries.</a:t>
            </a:r>
          </a:p>
        </p:txBody>
      </p:sp>
      <p:sp>
        <p:nvSpPr>
          <p:cNvPr id="4" name="Slide Number Placeholder 3"/>
          <p:cNvSpPr>
            <a:spLocks noGrp="1"/>
          </p:cNvSpPr>
          <p:nvPr>
            <p:ph type="sldNum" sz="quarter" idx="5"/>
          </p:nvPr>
        </p:nvSpPr>
        <p:spPr/>
        <p:txBody>
          <a:bodyPr/>
          <a:lstStyle/>
          <a:p>
            <a:fld id="{4957A7B8-EAD2-9846-9761-91C91B5D58B6}" type="slidenum">
              <a:rPr lang="en-US" smtClean="0"/>
              <a:t>4</a:t>
            </a:fld>
            <a:endParaRPr lang="en-US"/>
          </a:p>
        </p:txBody>
      </p:sp>
    </p:spTree>
    <p:extLst>
      <p:ext uri="{BB962C8B-B14F-4D97-AF65-F5344CB8AC3E}">
        <p14:creationId xmlns:p14="http://schemas.microsoft.com/office/powerpoint/2010/main" val="41103561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a KM team we were asked to facilitate this session so we thought it would be helpful to share the work that we do as a team. </a:t>
            </a:r>
          </a:p>
        </p:txBody>
      </p:sp>
      <p:sp>
        <p:nvSpPr>
          <p:cNvPr id="4" name="Slide Number Placeholder 3"/>
          <p:cNvSpPr>
            <a:spLocks noGrp="1"/>
          </p:cNvSpPr>
          <p:nvPr>
            <p:ph type="sldNum" sz="quarter" idx="5"/>
          </p:nvPr>
        </p:nvSpPr>
        <p:spPr/>
        <p:txBody>
          <a:bodyPr/>
          <a:lstStyle/>
          <a:p>
            <a:fld id="{4957A7B8-EAD2-9846-9761-91C91B5D58B6}" type="slidenum">
              <a:rPr lang="en-US" smtClean="0"/>
              <a:t>5</a:t>
            </a:fld>
            <a:endParaRPr lang="en-US"/>
          </a:p>
        </p:txBody>
      </p:sp>
    </p:spTree>
    <p:extLst>
      <p:ext uri="{BB962C8B-B14F-4D97-AF65-F5344CB8AC3E}">
        <p14:creationId xmlns:p14="http://schemas.microsoft.com/office/powerpoint/2010/main" val="1685780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Data: Facts and figures that relay something specific but aren’t organised in any way</a:t>
            </a:r>
          </a:p>
          <a:p>
            <a:r>
              <a:rPr lang="en-GB" dirty="0"/>
              <a:t>Information: With added context, data becomes information. It is data with relevance and purpose. </a:t>
            </a:r>
          </a:p>
          <a:p>
            <a:r>
              <a:rPr lang="en-GB" dirty="0"/>
              <a:t>Knowledge: With added know-how and understanding. That might be framed experience, values, contextual information, expert insight. In organisations it’s often </a:t>
            </a:r>
            <a:r>
              <a:rPr lang="en-GB" sz="1200" b="0" i="0" u="none" strike="noStrike" kern="1200" dirty="0">
                <a:solidFill>
                  <a:schemeClr val="tx1"/>
                </a:solidFill>
                <a:effectLst/>
                <a:latin typeface="+mn-lt"/>
                <a:ea typeface="+mn-ea"/>
                <a:cs typeface="+mn-cs"/>
              </a:rPr>
              <a:t>embedded in organisational routines, processes, practices and norms.</a:t>
            </a:r>
            <a:endParaRPr lang="en-GB" dirty="0"/>
          </a:p>
        </p:txBody>
      </p:sp>
      <p:sp>
        <p:nvSpPr>
          <p:cNvPr id="4" name="Slide Number Placeholder 3"/>
          <p:cNvSpPr>
            <a:spLocks noGrp="1"/>
          </p:cNvSpPr>
          <p:nvPr>
            <p:ph type="sldNum" sz="quarter" idx="5"/>
          </p:nvPr>
        </p:nvSpPr>
        <p:spPr/>
        <p:txBody>
          <a:bodyPr/>
          <a:lstStyle/>
          <a:p>
            <a:fld id="{4957A7B8-EAD2-9846-9761-91C91B5D58B6}" type="slidenum">
              <a:rPr lang="en-US" smtClean="0"/>
              <a:t>7</a:t>
            </a:fld>
            <a:endParaRPr lang="en-US"/>
          </a:p>
        </p:txBody>
      </p:sp>
    </p:spTree>
    <p:extLst>
      <p:ext uri="{BB962C8B-B14F-4D97-AF65-F5344CB8AC3E}">
        <p14:creationId xmlns:p14="http://schemas.microsoft.com/office/powerpoint/2010/main" val="1208897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The difference between explicit and tacit knowledge is one of the fundamental concepts of KM</a:t>
            </a:r>
          </a:p>
          <a:p>
            <a:endParaRPr lang="en-GB" dirty="0"/>
          </a:p>
          <a:p>
            <a:r>
              <a:rPr lang="en-GB" dirty="0">
                <a:cs typeface="Calibri"/>
              </a:rPr>
              <a:t>Explicit knowledge is written down or produced in some way, and structured. Tacit knowledge is the learning, experience and insights that we store in our heads. </a:t>
            </a:r>
          </a:p>
          <a:p>
            <a:endParaRPr lang="en-GB" dirty="0">
              <a:cs typeface="Calibri"/>
            </a:endParaRPr>
          </a:p>
          <a:p>
            <a:r>
              <a:rPr lang="en-GB" dirty="0"/>
              <a:t>Explicit knowledge alone can't create a learning organisation – both need to be employed.</a:t>
            </a:r>
            <a:endParaRPr lang="en-GB" dirty="0">
              <a:cs typeface="Calibri"/>
            </a:endParaRPr>
          </a:p>
          <a:p>
            <a:endParaRPr lang="en-GB" dirty="0"/>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Tacit knowledge is stored in your head and is one of your most valuable assets</a:t>
            </a:r>
            <a:endParaRPr lang="en-GB" dirty="0">
              <a:cs typeface="Arial"/>
            </a:endParaRPr>
          </a:p>
          <a:p>
            <a:endParaRPr lang="en-GB" dirty="0"/>
          </a:p>
        </p:txBody>
      </p:sp>
      <p:sp>
        <p:nvSpPr>
          <p:cNvPr id="4" name="Slide Number Placeholder 3"/>
          <p:cNvSpPr>
            <a:spLocks noGrp="1"/>
          </p:cNvSpPr>
          <p:nvPr>
            <p:ph type="sldNum" sz="quarter" idx="5"/>
          </p:nvPr>
        </p:nvSpPr>
        <p:spPr/>
        <p:txBody>
          <a:bodyPr/>
          <a:lstStyle/>
          <a:p>
            <a:fld id="{4957A7B8-EAD2-9846-9761-91C91B5D58B6}" type="slidenum">
              <a:rPr lang="en-US" smtClean="0"/>
              <a:t>8</a:t>
            </a:fld>
            <a:endParaRPr lang="en-US"/>
          </a:p>
        </p:txBody>
      </p:sp>
    </p:spTree>
    <p:extLst>
      <p:ext uri="{BB962C8B-B14F-4D97-AF65-F5344CB8AC3E}">
        <p14:creationId xmlns:p14="http://schemas.microsoft.com/office/powerpoint/2010/main" val="5773976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https://www.youtube.com/watch?v=Wl1xrUmBH74 </a:t>
            </a:r>
          </a:p>
        </p:txBody>
      </p:sp>
      <p:sp>
        <p:nvSpPr>
          <p:cNvPr id="4" name="Slide Number Placeholder 3"/>
          <p:cNvSpPr>
            <a:spLocks noGrp="1"/>
          </p:cNvSpPr>
          <p:nvPr>
            <p:ph type="sldNum" sz="quarter" idx="10"/>
          </p:nvPr>
        </p:nvSpPr>
        <p:spPr/>
        <p:txBody>
          <a:bodyPr/>
          <a:lstStyle/>
          <a:p>
            <a:fld id="{4957A7B8-EAD2-9846-9761-91C91B5D58B6}" type="slidenum">
              <a:rPr lang="en-US" smtClean="0"/>
              <a:t>9</a:t>
            </a:fld>
            <a:endParaRPr lang="en-US"/>
          </a:p>
        </p:txBody>
      </p:sp>
    </p:spTree>
    <p:extLst>
      <p:ext uri="{BB962C8B-B14F-4D97-AF65-F5344CB8AC3E}">
        <p14:creationId xmlns:p14="http://schemas.microsoft.com/office/powerpoint/2010/main" val="2652238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an organisation this might be:</a:t>
            </a:r>
          </a:p>
          <a:p>
            <a:pPr marL="342900" indent="-342900">
              <a:buFont typeface="Arial" panose="020B0604020202020204" pitchFamily="34" charset="0"/>
              <a:buChar char="•"/>
            </a:pPr>
            <a:r>
              <a:rPr lang="en-GB" dirty="0"/>
              <a:t>Building an evidence base to inform work and decisions</a:t>
            </a:r>
          </a:p>
          <a:p>
            <a:pPr marL="342900" indent="-342900">
              <a:buFont typeface="Arial" panose="020B0604020202020204" pitchFamily="34" charset="0"/>
              <a:buChar char="•"/>
            </a:pPr>
            <a:r>
              <a:rPr lang="en-GB" dirty="0"/>
              <a:t>Identifying root causes and recommendations</a:t>
            </a:r>
          </a:p>
          <a:p>
            <a:pPr marL="342900" indent="-342900">
              <a:buFont typeface="Arial" panose="020B0604020202020204" pitchFamily="34" charset="0"/>
              <a:buChar char="•"/>
            </a:pPr>
            <a:r>
              <a:rPr lang="en-GB" dirty="0"/>
              <a:t>Organising knowledge so it is quick and easy to find</a:t>
            </a:r>
          </a:p>
          <a:p>
            <a:pPr marL="342900" indent="-342900">
              <a:buFont typeface="Arial" panose="020B0604020202020204" pitchFamily="34" charset="0"/>
              <a:buChar char="•"/>
            </a:pPr>
            <a:r>
              <a:rPr lang="en-GB" dirty="0"/>
              <a:t>Learning before, during and after projects and programmes</a:t>
            </a:r>
          </a:p>
          <a:p>
            <a:pPr marL="342900" indent="-342900">
              <a:buFont typeface="Arial" panose="020B0604020202020204" pitchFamily="34" charset="0"/>
              <a:buChar char="•"/>
            </a:pPr>
            <a:r>
              <a:rPr lang="en-GB" dirty="0"/>
              <a:t>Sharing expertise and experience with others so they can improve</a:t>
            </a:r>
          </a:p>
          <a:p>
            <a:endParaRPr lang="en-GB" dirty="0"/>
          </a:p>
        </p:txBody>
      </p:sp>
      <p:sp>
        <p:nvSpPr>
          <p:cNvPr id="4" name="Slide Number Placeholder 3"/>
          <p:cNvSpPr>
            <a:spLocks noGrp="1"/>
          </p:cNvSpPr>
          <p:nvPr>
            <p:ph type="sldNum" sz="quarter" idx="5"/>
          </p:nvPr>
        </p:nvSpPr>
        <p:spPr/>
        <p:txBody>
          <a:bodyPr/>
          <a:lstStyle/>
          <a:p>
            <a:fld id="{4957A7B8-EAD2-9846-9761-91C91B5D58B6}" type="slidenum">
              <a:rPr lang="en-US" smtClean="0"/>
              <a:t>10</a:t>
            </a:fld>
            <a:endParaRPr lang="en-US"/>
          </a:p>
        </p:txBody>
      </p:sp>
    </p:spTree>
    <p:extLst>
      <p:ext uri="{BB962C8B-B14F-4D97-AF65-F5344CB8AC3E}">
        <p14:creationId xmlns:p14="http://schemas.microsoft.com/office/powerpoint/2010/main" val="27211736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Optimal KM in an organisation requires a balance between </a:t>
            </a:r>
            <a:r>
              <a:rPr lang="en-GB" dirty="0"/>
              <a:t>people, processes and technologies.</a:t>
            </a:r>
          </a:p>
          <a:p>
            <a:pPr marL="0" marR="0" lvl="0" indent="0" algn="l" defTabSz="457200" rtl="0" eaLnBrk="1" fontAlgn="auto" latinLnBrk="0" hangingPunct="1">
              <a:lnSpc>
                <a:spcPct val="100000"/>
              </a:lnSpc>
              <a:spcBef>
                <a:spcPts val="0"/>
              </a:spcBef>
              <a:spcAft>
                <a:spcPts val="0"/>
              </a:spcAft>
              <a:buClrTx/>
              <a:buSzTx/>
              <a:buFontTx/>
              <a:buNone/>
              <a:tabLst/>
              <a:defRPr/>
            </a:pPr>
            <a:r>
              <a:rPr lang="en-GB" dirty="0"/>
              <a:t>The 3 pillars of effective knowledge management in organisations</a:t>
            </a:r>
          </a:p>
          <a:p>
            <a:endParaRPr lang="en-GB" dirty="0"/>
          </a:p>
          <a:p>
            <a:r>
              <a:rPr lang="en-GB" dirty="0"/>
              <a:t>Don’t start with technology! It is an enabler.</a:t>
            </a:r>
          </a:p>
          <a:p>
            <a:r>
              <a:rPr lang="en-GB" dirty="0"/>
              <a:t>“People” might include: Attitudes, culture, skills, vision</a:t>
            </a:r>
          </a:p>
          <a:p>
            <a:r>
              <a:rPr lang="en-GB" dirty="0"/>
              <a:t>“Process” might include: Collaborative processes, metrics and reporting, communities of practice, managing change, engagement</a:t>
            </a:r>
          </a:p>
          <a:p>
            <a:r>
              <a:rPr lang="en-GB" dirty="0"/>
              <a:t>“Technology” might include: Collaboration tools, learning tools, </a:t>
            </a:r>
          </a:p>
        </p:txBody>
      </p:sp>
      <p:sp>
        <p:nvSpPr>
          <p:cNvPr id="4" name="Slide Number Placeholder 3"/>
          <p:cNvSpPr>
            <a:spLocks noGrp="1"/>
          </p:cNvSpPr>
          <p:nvPr>
            <p:ph type="sldNum" sz="quarter" idx="5"/>
          </p:nvPr>
        </p:nvSpPr>
        <p:spPr/>
        <p:txBody>
          <a:bodyPr/>
          <a:lstStyle/>
          <a:p>
            <a:fld id="{4957A7B8-EAD2-9846-9761-91C91B5D58B6}" type="slidenum">
              <a:rPr lang="en-US" smtClean="0"/>
              <a:t>11</a:t>
            </a:fld>
            <a:endParaRPr lang="en-US"/>
          </a:p>
        </p:txBody>
      </p:sp>
    </p:spTree>
    <p:extLst>
      <p:ext uri="{BB962C8B-B14F-4D97-AF65-F5344CB8AC3E}">
        <p14:creationId xmlns:p14="http://schemas.microsoft.com/office/powerpoint/2010/main" val="41615068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l="258" t="60453" r="6038" b="15420"/>
          <a:stretch/>
        </p:blipFill>
        <p:spPr>
          <a:xfrm>
            <a:off x="0" y="3654000"/>
            <a:ext cx="8846820" cy="3204000"/>
          </a:xfrm>
          <a:prstGeom prst="rect">
            <a:avLst/>
          </a:prstGeom>
        </p:spPr>
      </p:pic>
      <p:sp>
        <p:nvSpPr>
          <p:cNvPr id="5" name="Title 1"/>
          <p:cNvSpPr>
            <a:spLocks noGrp="1"/>
          </p:cNvSpPr>
          <p:nvPr>
            <p:ph type="title"/>
          </p:nvPr>
        </p:nvSpPr>
        <p:spPr>
          <a:xfrm>
            <a:off x="457200" y="1440000"/>
            <a:ext cx="7560000" cy="1800000"/>
          </a:xfrm>
        </p:spPr>
        <p:txBody>
          <a:bodyPr anchor="t">
            <a:noAutofit/>
          </a:bodyPr>
          <a:lstStyle>
            <a:lvl1pPr>
              <a:defRPr sz="4000">
                <a:solidFill>
                  <a:schemeClr val="tx2"/>
                </a:solidFill>
              </a:defRPr>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457200" y="3240000"/>
            <a:ext cx="7560000" cy="751257"/>
          </a:xfrm>
        </p:spPr>
        <p:txBody>
          <a:bodyPr anchor="t">
            <a:normAutofit/>
          </a:bodyPr>
          <a:lstStyle>
            <a:lvl1pPr marL="0" indent="0">
              <a:buFontTx/>
              <a:buNone/>
              <a:defRPr sz="2800">
                <a:solidFill>
                  <a:schemeClr val="tx2"/>
                </a:solidFill>
              </a:defRPr>
            </a:lvl1pPr>
          </a:lstStyle>
          <a:p>
            <a:pPr lvl="0"/>
            <a:r>
              <a:rPr lang="en-US" dirty="0"/>
              <a:t>Sub heading</a:t>
            </a:r>
          </a:p>
        </p:txBody>
      </p:sp>
      <p:sp>
        <p:nvSpPr>
          <p:cNvPr id="8" name="Content Placeholder 19"/>
          <p:cNvSpPr>
            <a:spLocks noGrp="1"/>
          </p:cNvSpPr>
          <p:nvPr>
            <p:ph sz="quarter" idx="12" hasCustomPrompt="1"/>
          </p:nvPr>
        </p:nvSpPr>
        <p:spPr>
          <a:xfrm>
            <a:off x="457200" y="3992400"/>
            <a:ext cx="4359965" cy="480532"/>
          </a:xfrm>
        </p:spPr>
        <p:txBody>
          <a:bodyPr anchor="t">
            <a:noAutofit/>
          </a:bodyPr>
          <a:lstStyle>
            <a:lvl1pPr marL="0" indent="0">
              <a:buFontTx/>
              <a:buNone/>
              <a:defRPr sz="1400">
                <a:solidFill>
                  <a:schemeClr val="accent3"/>
                </a:solidFill>
              </a:defRPr>
            </a:lvl1pPr>
          </a:lstStyle>
          <a:p>
            <a:pPr lvl="0"/>
            <a:r>
              <a:rPr lang="en-US" dirty="0"/>
              <a:t>Insert date</a:t>
            </a:r>
          </a:p>
        </p:txBody>
      </p:sp>
    </p:spTree>
    <p:extLst>
      <p:ext uri="{BB962C8B-B14F-4D97-AF65-F5344CB8AC3E}">
        <p14:creationId xmlns:p14="http://schemas.microsoft.com/office/powerpoint/2010/main" val="4218207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ign Off - Blank CTA">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258" t="60453" r="6038" b="15420"/>
          <a:stretch/>
        </p:blipFill>
        <p:spPr>
          <a:xfrm>
            <a:off x="0" y="3654000"/>
            <a:ext cx="8846820" cy="320400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67861" y="6137"/>
            <a:ext cx="3370002" cy="1512710"/>
          </a:xfrm>
          <a:prstGeom prst="rect">
            <a:avLst/>
          </a:prstGeom>
        </p:spPr>
      </p:pic>
      <p:sp>
        <p:nvSpPr>
          <p:cNvPr id="14" name="Content Placeholder 19"/>
          <p:cNvSpPr>
            <a:spLocks noGrp="1"/>
          </p:cNvSpPr>
          <p:nvPr>
            <p:ph sz="quarter" idx="11" hasCustomPrompt="1"/>
          </p:nvPr>
        </p:nvSpPr>
        <p:spPr>
          <a:xfrm>
            <a:off x="1410346" y="2272944"/>
            <a:ext cx="6283677" cy="1958579"/>
          </a:xfrm>
        </p:spPr>
        <p:txBody>
          <a:bodyPr anchor="t">
            <a:noAutofit/>
          </a:bodyPr>
          <a:lstStyle>
            <a:lvl1pPr marL="0" indent="0" rtl="0">
              <a:buFontTx/>
              <a:buNone/>
              <a:defRPr lang="en-GB" sz="2000" b="1" i="0" u="none" strike="noStrike" baseline="0" smtClean="0">
                <a:latin typeface="+mn-lt"/>
              </a:defRPr>
            </a:lvl1pPr>
          </a:lstStyle>
          <a:p>
            <a:pPr lvl="0"/>
            <a:r>
              <a:rPr lang="en-US" dirty="0"/>
              <a:t>For more information and support about how to use the NHS </a:t>
            </a:r>
            <a:r>
              <a:rPr lang="en-US" dirty="0" err="1"/>
              <a:t>RightCare</a:t>
            </a:r>
            <a:r>
              <a:rPr lang="en-US" dirty="0"/>
              <a:t> approach to get best value for your population, go to </a:t>
            </a:r>
            <a:r>
              <a:rPr lang="en-US" dirty="0" err="1"/>
              <a:t>www.rightcare.nhs.uk</a:t>
            </a:r>
            <a:r>
              <a:rPr lang="en-US" dirty="0"/>
              <a:t> or email us at </a:t>
            </a:r>
            <a:r>
              <a:rPr lang="en-US" dirty="0" err="1"/>
              <a:t>rightcare@nhs.net</a:t>
            </a:r>
            <a:endParaRPr lang="en-US" dirty="0"/>
          </a:p>
        </p:txBody>
      </p:sp>
      <p:sp>
        <p:nvSpPr>
          <p:cNvPr id="2" name="Oval 1"/>
          <p:cNvSpPr/>
          <p:nvPr userDrawn="1"/>
        </p:nvSpPr>
        <p:spPr>
          <a:xfrm>
            <a:off x="457200" y="2092271"/>
            <a:ext cx="782664" cy="782664"/>
          </a:xfrm>
          <a:prstGeom prst="ellipse">
            <a:avLst/>
          </a:prstGeom>
          <a:no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614252" y="2079475"/>
            <a:ext cx="495946" cy="830997"/>
          </a:xfrm>
          <a:prstGeom prst="rect">
            <a:avLst/>
          </a:prstGeom>
        </p:spPr>
        <p:txBody>
          <a:bodyPr wrap="square">
            <a:spAutoFit/>
          </a:bodyPr>
          <a:lstStyle/>
          <a:p>
            <a:pPr lvl="0" algn="ctr"/>
            <a:r>
              <a:rPr lang="en-US" sz="4800" b="1" dirty="0" err="1">
                <a:solidFill>
                  <a:schemeClr val="bg1"/>
                </a:solidFill>
              </a:rPr>
              <a:t>i</a:t>
            </a:r>
            <a:endParaRPr lang="en-US" sz="4800" b="1" dirty="0">
              <a:solidFill>
                <a:schemeClr val="bg1"/>
              </a:solidFill>
            </a:endParaRPr>
          </a:p>
        </p:txBody>
      </p:sp>
      <p:sp>
        <p:nvSpPr>
          <p:cNvPr id="10" name="Rectangle 9"/>
          <p:cNvSpPr/>
          <p:nvPr userDrawn="1"/>
        </p:nvSpPr>
        <p:spPr>
          <a:xfrm>
            <a:off x="1502228" y="6391326"/>
            <a:ext cx="4572000" cy="276999"/>
          </a:xfrm>
          <a:prstGeom prst="rect">
            <a:avLst/>
          </a:prstGeom>
        </p:spPr>
        <p:txBody>
          <a:bodyPr>
            <a:spAutoFit/>
          </a:bodyPr>
          <a:lstStyle/>
          <a:p>
            <a:r>
              <a:rPr lang="en-GB" sz="1200" dirty="0">
                <a:solidFill>
                  <a:schemeClr val="bg1"/>
                </a:solidFill>
                <a:effectLst/>
                <a:latin typeface="Arial" charset="0"/>
                <a:ea typeface="HGSMinchoE" charset="-128"/>
                <a:cs typeface="Times New Roman" charset="0"/>
              </a:rPr>
              <a:t>NHS </a:t>
            </a:r>
            <a:r>
              <a:rPr lang="en-GB" sz="1200" dirty="0" err="1">
                <a:solidFill>
                  <a:schemeClr val="bg1"/>
                </a:solidFill>
                <a:effectLst/>
                <a:latin typeface="Arial" charset="0"/>
                <a:ea typeface="HGSMinchoE" charset="-128"/>
                <a:cs typeface="Times New Roman" charset="0"/>
              </a:rPr>
              <a:t>RightCare</a:t>
            </a:r>
            <a:r>
              <a:rPr lang="en-GB" sz="1200" dirty="0">
                <a:solidFill>
                  <a:schemeClr val="bg1"/>
                </a:solidFill>
                <a:effectLst/>
                <a:latin typeface="Arial" charset="0"/>
                <a:ea typeface="HGSMinchoE" charset="-128"/>
                <a:cs typeface="Times New Roman" charset="0"/>
              </a:rPr>
              <a:t> is a programme of NHS England</a:t>
            </a:r>
            <a:endParaRPr lang="en-GB" sz="1200" dirty="0">
              <a:solidFill>
                <a:schemeClr val="bg1"/>
              </a:solidFill>
              <a:effectLst/>
              <a:latin typeface="Arial" charset="0"/>
              <a:ea typeface="Times New Roman" charset="0"/>
              <a:cs typeface="Times New Roman" charset="0"/>
            </a:endParaRPr>
          </a:p>
        </p:txBody>
      </p:sp>
    </p:spTree>
    <p:extLst>
      <p:ext uri="{BB962C8B-B14F-4D97-AF65-F5344CB8AC3E}">
        <p14:creationId xmlns:p14="http://schemas.microsoft.com/office/powerpoint/2010/main" val="5238975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tart - 1">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258" t="60453" r="6038" b="15420"/>
          <a:stretch/>
        </p:blipFill>
        <p:spPr>
          <a:xfrm>
            <a:off x="0" y="3654000"/>
            <a:ext cx="8846820" cy="320400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67861" y="6137"/>
            <a:ext cx="3370002" cy="1512710"/>
          </a:xfrm>
          <a:prstGeom prst="rect">
            <a:avLst/>
          </a:prstGeom>
        </p:spPr>
      </p:pic>
      <p:sp>
        <p:nvSpPr>
          <p:cNvPr id="18" name="Title 1"/>
          <p:cNvSpPr>
            <a:spLocks noGrp="1"/>
          </p:cNvSpPr>
          <p:nvPr>
            <p:ph type="title"/>
          </p:nvPr>
        </p:nvSpPr>
        <p:spPr>
          <a:xfrm>
            <a:off x="457200" y="1440000"/>
            <a:ext cx="7560000" cy="1800000"/>
          </a:xfrm>
        </p:spPr>
        <p:txBody>
          <a:bodyPr anchor="t">
            <a:noAutofit/>
          </a:bodyPr>
          <a:lstStyle>
            <a:lvl1pPr>
              <a:defRPr sz="4000">
                <a:solidFill>
                  <a:schemeClr val="bg1"/>
                </a:solidFill>
              </a:defRPr>
            </a:lvl1pPr>
          </a:lstStyle>
          <a:p>
            <a:r>
              <a:rPr lang="en-GB" dirty="0"/>
              <a:t>Click to edit Master title style</a:t>
            </a:r>
            <a:endParaRPr lang="en-US" dirty="0"/>
          </a:p>
        </p:txBody>
      </p:sp>
      <p:sp>
        <p:nvSpPr>
          <p:cNvPr id="14" name="Content Placeholder 19"/>
          <p:cNvSpPr>
            <a:spLocks noGrp="1"/>
          </p:cNvSpPr>
          <p:nvPr>
            <p:ph sz="quarter" idx="11" hasCustomPrompt="1"/>
          </p:nvPr>
        </p:nvSpPr>
        <p:spPr>
          <a:xfrm>
            <a:off x="457200" y="3240000"/>
            <a:ext cx="7560000" cy="991523"/>
          </a:xfrm>
        </p:spPr>
        <p:txBody>
          <a:bodyPr anchor="t">
            <a:normAutofit/>
          </a:bodyPr>
          <a:lstStyle>
            <a:lvl1pPr marL="0" indent="0">
              <a:buFontTx/>
              <a:buNone/>
              <a:defRPr sz="2800">
                <a:solidFill>
                  <a:schemeClr val="bg1"/>
                </a:solidFill>
              </a:defRPr>
            </a:lvl1pPr>
          </a:lstStyle>
          <a:p>
            <a:pPr lvl="0"/>
            <a:r>
              <a:rPr lang="en-US" dirty="0"/>
              <a:t>Sub heading</a:t>
            </a:r>
          </a:p>
        </p:txBody>
      </p:sp>
      <p:sp>
        <p:nvSpPr>
          <p:cNvPr id="16" name="Content Placeholder 19"/>
          <p:cNvSpPr>
            <a:spLocks noGrp="1"/>
          </p:cNvSpPr>
          <p:nvPr>
            <p:ph sz="quarter" idx="12" hasCustomPrompt="1"/>
          </p:nvPr>
        </p:nvSpPr>
        <p:spPr>
          <a:xfrm>
            <a:off x="457200" y="3992400"/>
            <a:ext cx="4359965" cy="361031"/>
          </a:xfrm>
        </p:spPr>
        <p:txBody>
          <a:bodyPr anchor="t">
            <a:noAutofit/>
          </a:bodyPr>
          <a:lstStyle>
            <a:lvl1pPr marL="0" indent="0">
              <a:buFontTx/>
              <a:buNone/>
              <a:defRPr sz="1600">
                <a:solidFill>
                  <a:schemeClr val="bg1"/>
                </a:solidFill>
              </a:defRPr>
            </a:lvl1pPr>
          </a:lstStyle>
          <a:p>
            <a:pPr lvl="0"/>
            <a:r>
              <a:rPr lang="en-US" dirty="0"/>
              <a:t>Insert date</a:t>
            </a:r>
          </a:p>
        </p:txBody>
      </p:sp>
    </p:spTree>
    <p:extLst>
      <p:ext uri="{BB962C8B-B14F-4D97-AF65-F5344CB8AC3E}">
        <p14:creationId xmlns:p14="http://schemas.microsoft.com/office/powerpoint/2010/main" val="2836491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start - 2">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l="258" t="60453" r="6038" b="15420"/>
          <a:stretch/>
        </p:blipFill>
        <p:spPr>
          <a:xfrm>
            <a:off x="0" y="3654000"/>
            <a:ext cx="8846820" cy="3204000"/>
          </a:xfrm>
          <a:prstGeom prst="rect">
            <a:avLst/>
          </a:prstGeom>
        </p:spPr>
      </p:pic>
      <p:sp>
        <p:nvSpPr>
          <p:cNvPr id="18" name="Title 1"/>
          <p:cNvSpPr>
            <a:spLocks noGrp="1"/>
          </p:cNvSpPr>
          <p:nvPr>
            <p:ph type="title"/>
          </p:nvPr>
        </p:nvSpPr>
        <p:spPr>
          <a:xfrm>
            <a:off x="457200" y="1440000"/>
            <a:ext cx="7560000" cy="1800000"/>
          </a:xfrm>
        </p:spPr>
        <p:txBody>
          <a:bodyPr anchor="t">
            <a:noAutofit/>
          </a:bodyPr>
          <a:lstStyle>
            <a:lvl1pPr>
              <a:defRPr sz="4000">
                <a:solidFill>
                  <a:schemeClr val="bg2"/>
                </a:solidFill>
              </a:defRPr>
            </a:lvl1pPr>
          </a:lstStyle>
          <a:p>
            <a:r>
              <a:rPr lang="en-GB" dirty="0"/>
              <a:t>Click to edit Master title style</a:t>
            </a:r>
            <a:endParaRPr lang="en-US" dirty="0"/>
          </a:p>
        </p:txBody>
      </p:sp>
      <p:sp>
        <p:nvSpPr>
          <p:cNvPr id="14" name="Content Placeholder 19"/>
          <p:cNvSpPr>
            <a:spLocks noGrp="1"/>
          </p:cNvSpPr>
          <p:nvPr>
            <p:ph sz="quarter" idx="11" hasCustomPrompt="1"/>
          </p:nvPr>
        </p:nvSpPr>
        <p:spPr>
          <a:xfrm>
            <a:off x="457200" y="3240000"/>
            <a:ext cx="7560000" cy="991523"/>
          </a:xfrm>
        </p:spPr>
        <p:txBody>
          <a:bodyPr anchor="t">
            <a:normAutofit/>
          </a:bodyPr>
          <a:lstStyle>
            <a:lvl1pPr marL="0" indent="0">
              <a:buFontTx/>
              <a:buNone/>
              <a:defRPr sz="2800">
                <a:solidFill>
                  <a:schemeClr val="bg2"/>
                </a:solidFill>
              </a:defRPr>
            </a:lvl1pPr>
          </a:lstStyle>
          <a:p>
            <a:pPr lvl="0"/>
            <a:r>
              <a:rPr lang="en-US" dirty="0"/>
              <a:t>Sub heading</a:t>
            </a:r>
          </a:p>
        </p:txBody>
      </p:sp>
      <p:sp>
        <p:nvSpPr>
          <p:cNvPr id="16" name="Content Placeholder 19"/>
          <p:cNvSpPr>
            <a:spLocks noGrp="1"/>
          </p:cNvSpPr>
          <p:nvPr>
            <p:ph sz="quarter" idx="12" hasCustomPrompt="1"/>
          </p:nvPr>
        </p:nvSpPr>
        <p:spPr>
          <a:xfrm>
            <a:off x="457200" y="3992400"/>
            <a:ext cx="4359965" cy="361031"/>
          </a:xfrm>
        </p:spPr>
        <p:txBody>
          <a:bodyPr anchor="t">
            <a:noAutofit/>
          </a:bodyPr>
          <a:lstStyle>
            <a:lvl1pPr marL="0" indent="0">
              <a:buFontTx/>
              <a:buNone/>
              <a:defRPr sz="1600">
                <a:solidFill>
                  <a:schemeClr val="tx2"/>
                </a:solidFill>
              </a:defRPr>
            </a:lvl1pPr>
          </a:lstStyle>
          <a:p>
            <a:pPr lvl="0"/>
            <a:r>
              <a:rPr lang="en-US" dirty="0"/>
              <a:t>Insert date</a:t>
            </a:r>
          </a:p>
        </p:txBody>
      </p:sp>
    </p:spTree>
    <p:extLst>
      <p:ext uri="{BB962C8B-B14F-4D97-AF65-F5344CB8AC3E}">
        <p14:creationId xmlns:p14="http://schemas.microsoft.com/office/powerpoint/2010/main" val="3085665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slide - 1">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0" indent="0">
              <a:buFontTx/>
              <a:buNone/>
              <a:defRPr/>
            </a:lvl1pPr>
            <a:lvl2pPr marL="357188" indent="-179388">
              <a:tabLst/>
              <a:defRPr/>
            </a:lvl2pPr>
            <a:lvl3pPr marL="536575" indent="-179388">
              <a:tabLst/>
              <a:defRPr/>
            </a:lvl3pPr>
            <a:lvl4pPr marL="715963" indent="-179388">
              <a:tabLst/>
              <a:defRPr/>
            </a:lvl4pPr>
            <a:lvl5pPr marL="889000" indent="-173038">
              <a:tabLs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Slide Number Placeholder 2"/>
          <p:cNvSpPr>
            <a:spLocks noGrp="1"/>
          </p:cNvSpPr>
          <p:nvPr>
            <p:ph type="sldNum" sz="quarter" idx="10"/>
          </p:nvPr>
        </p:nvSpPr>
        <p:spPr>
          <a:xfrm>
            <a:off x="6553200" y="6356350"/>
            <a:ext cx="2133600" cy="365125"/>
          </a:xfrm>
        </p:spPr>
        <p:txBody>
          <a:bodyPr/>
          <a:lstStyle>
            <a:lvl1pPr>
              <a:defRPr/>
            </a:lvl1pPr>
          </a:lstStyle>
          <a:p>
            <a:fld id="{D66C4C68-9C76-5449-BBA0-107A51179E14}" type="slidenum">
              <a:rPr lang="en-US" smtClean="0"/>
              <a:pPr/>
              <a:t>‹#›</a:t>
            </a:fld>
            <a:endParaRPr lang="en-US" dirty="0"/>
          </a:p>
        </p:txBody>
      </p:sp>
      <p:sp>
        <p:nvSpPr>
          <p:cNvPr id="6" name="Title 1"/>
          <p:cNvSpPr>
            <a:spLocks noGrp="1"/>
          </p:cNvSpPr>
          <p:nvPr>
            <p:ph type="title"/>
          </p:nvPr>
        </p:nvSpPr>
        <p:spPr>
          <a:xfrm>
            <a:off x="457201" y="749912"/>
            <a:ext cx="7356815" cy="667725"/>
          </a:xfrm>
        </p:spPr>
        <p:txBody>
          <a:bodyPr/>
          <a:lstStyle/>
          <a:p>
            <a:r>
              <a:rPr lang="en-GB" dirty="0"/>
              <a:t>Click to edit Master title style</a:t>
            </a:r>
            <a:endParaRPr lang="en-US" dirty="0"/>
          </a:p>
        </p:txBody>
      </p:sp>
    </p:spTree>
    <p:extLst>
      <p:ext uri="{BB962C8B-B14F-4D97-AF65-F5344CB8AC3E}">
        <p14:creationId xmlns:p14="http://schemas.microsoft.com/office/powerpoint/2010/main" val="201748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2">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alphaModFix amt="10000"/>
            <a:extLst>
              <a:ext uri="{28A0092B-C50C-407E-A947-70E740481C1C}">
                <a14:useLocalDpi xmlns:a14="http://schemas.microsoft.com/office/drawing/2010/main" val="0"/>
              </a:ext>
            </a:extLst>
          </a:blip>
          <a:srcRect l="258" t="60453" r="6038" b="15420"/>
          <a:stretch/>
        </p:blipFill>
        <p:spPr>
          <a:xfrm>
            <a:off x="0" y="3654000"/>
            <a:ext cx="8846820" cy="3204000"/>
          </a:xfrm>
          <a:prstGeom prst="rect">
            <a:avLst/>
          </a:prstGeom>
        </p:spPr>
      </p:pic>
      <p:sp>
        <p:nvSpPr>
          <p:cNvPr id="4" name="Slide Number Placeholder 2"/>
          <p:cNvSpPr>
            <a:spLocks noGrp="1"/>
          </p:cNvSpPr>
          <p:nvPr>
            <p:ph type="sldNum" sz="quarter" idx="10"/>
          </p:nvPr>
        </p:nvSpPr>
        <p:spPr>
          <a:xfrm>
            <a:off x="6553200" y="6356350"/>
            <a:ext cx="2133600" cy="365125"/>
          </a:xfrm>
        </p:spPr>
        <p:txBody>
          <a:bodyPr/>
          <a:lstStyle>
            <a:lvl1pPr>
              <a:defRPr/>
            </a:lvl1pPr>
          </a:lstStyle>
          <a:p>
            <a:fld id="{D66C4C68-9C76-5449-BBA0-107A51179E14}" type="slidenum">
              <a:rPr lang="en-US" smtClean="0"/>
              <a:pPr/>
              <a:t>‹#›</a:t>
            </a:fld>
            <a:endParaRPr lang="en-US" dirty="0"/>
          </a:p>
        </p:txBody>
      </p:sp>
      <p:sp>
        <p:nvSpPr>
          <p:cNvPr id="6" name="Title 1"/>
          <p:cNvSpPr>
            <a:spLocks noGrp="1"/>
          </p:cNvSpPr>
          <p:nvPr>
            <p:ph type="title"/>
          </p:nvPr>
        </p:nvSpPr>
        <p:spPr>
          <a:xfrm>
            <a:off x="457201" y="749912"/>
            <a:ext cx="7356815" cy="667725"/>
          </a:xfrm>
        </p:spPr>
        <p:txBody>
          <a:bodyPr/>
          <a:lstStyle/>
          <a:p>
            <a:r>
              <a:rPr lang="en-GB" dirty="0"/>
              <a:t>Click to edit Master title style</a:t>
            </a:r>
            <a:endParaRPr lang="en-US" dirty="0"/>
          </a:p>
        </p:txBody>
      </p:sp>
      <p:sp>
        <p:nvSpPr>
          <p:cNvPr id="8" name="Content Placeholder 2"/>
          <p:cNvSpPr>
            <a:spLocks noGrp="1"/>
          </p:cNvSpPr>
          <p:nvPr>
            <p:ph idx="1"/>
          </p:nvPr>
        </p:nvSpPr>
        <p:spPr>
          <a:xfrm>
            <a:off x="457200" y="1680295"/>
            <a:ext cx="7841707" cy="3950736"/>
          </a:xfrm>
        </p:spPr>
        <p:txBody>
          <a:bodyPr/>
          <a:lstStyle>
            <a:lvl1pPr marL="0" indent="0">
              <a:buFontTx/>
              <a:buNone/>
              <a:defRPr/>
            </a:lvl1pPr>
            <a:lvl2pPr marL="357188" indent="-179388">
              <a:tabLst/>
              <a:defRPr/>
            </a:lvl2pPr>
            <a:lvl3pPr marL="536575" indent="-179388">
              <a:tabLst/>
              <a:defRPr/>
            </a:lvl3pPr>
            <a:lvl4pPr marL="715963" indent="-179388">
              <a:tabLst/>
              <a:defRPr/>
            </a:lvl4pPr>
            <a:lvl5pPr marL="889000" indent="-173038">
              <a:tabLs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5771806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elligence content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alphaModFix amt="10000"/>
            <a:extLst>
              <a:ext uri="{28A0092B-C50C-407E-A947-70E740481C1C}">
                <a14:useLocalDpi xmlns:a14="http://schemas.microsoft.com/office/drawing/2010/main" val="0"/>
              </a:ext>
            </a:extLst>
          </a:blip>
          <a:srcRect l="258" t="60453" r="6038" b="15420"/>
          <a:stretch/>
        </p:blipFill>
        <p:spPr>
          <a:xfrm>
            <a:off x="0" y="3654000"/>
            <a:ext cx="8846820" cy="3204000"/>
          </a:xfrm>
          <a:prstGeom prst="rect">
            <a:avLst/>
          </a:prstGeom>
        </p:spPr>
      </p:pic>
      <p:sp>
        <p:nvSpPr>
          <p:cNvPr id="4" name="Slide Number Placeholder 2"/>
          <p:cNvSpPr>
            <a:spLocks noGrp="1"/>
          </p:cNvSpPr>
          <p:nvPr>
            <p:ph type="sldNum" sz="quarter" idx="10"/>
          </p:nvPr>
        </p:nvSpPr>
        <p:spPr>
          <a:xfrm>
            <a:off x="6553200" y="6356350"/>
            <a:ext cx="2133600" cy="365125"/>
          </a:xfrm>
        </p:spPr>
        <p:txBody>
          <a:bodyPr/>
          <a:lstStyle>
            <a:lvl1pPr>
              <a:defRPr/>
            </a:lvl1pPr>
          </a:lstStyle>
          <a:p>
            <a:fld id="{D66C4C68-9C76-5449-BBA0-107A51179E14}" type="slidenum">
              <a:rPr lang="en-US" smtClean="0"/>
              <a:pPr/>
              <a:t>‹#›</a:t>
            </a:fld>
            <a:endParaRPr lang="en-US" dirty="0"/>
          </a:p>
        </p:txBody>
      </p:sp>
      <p:sp>
        <p:nvSpPr>
          <p:cNvPr id="6" name="Title 1"/>
          <p:cNvSpPr>
            <a:spLocks noGrp="1"/>
          </p:cNvSpPr>
          <p:nvPr>
            <p:ph type="title"/>
          </p:nvPr>
        </p:nvSpPr>
        <p:spPr>
          <a:xfrm>
            <a:off x="457201" y="749912"/>
            <a:ext cx="7356815" cy="667725"/>
          </a:xfrm>
        </p:spPr>
        <p:txBody>
          <a:bodyPr/>
          <a:lstStyle/>
          <a:p>
            <a:r>
              <a:rPr lang="en-GB" dirty="0"/>
              <a:t>Click to edit Master title style</a:t>
            </a:r>
            <a:endParaRPr lang="en-US" dirty="0"/>
          </a:p>
        </p:txBody>
      </p:sp>
      <p:sp>
        <p:nvSpPr>
          <p:cNvPr id="8" name="Content Placeholder 2"/>
          <p:cNvSpPr>
            <a:spLocks noGrp="1"/>
          </p:cNvSpPr>
          <p:nvPr>
            <p:ph idx="1"/>
          </p:nvPr>
        </p:nvSpPr>
        <p:spPr>
          <a:xfrm>
            <a:off x="457200" y="1680295"/>
            <a:ext cx="7841707" cy="3950736"/>
          </a:xfrm>
        </p:spPr>
        <p:txBody>
          <a:bodyPr/>
          <a:lstStyle>
            <a:lvl1pPr marL="0" indent="0">
              <a:buFontTx/>
              <a:buNone/>
              <a:defRPr/>
            </a:lvl1pPr>
            <a:lvl2pPr marL="357188" indent="-179388">
              <a:tabLst/>
              <a:defRPr/>
            </a:lvl2pPr>
            <a:lvl3pPr marL="536575" indent="-179388">
              <a:tabLst/>
              <a:defRPr/>
            </a:lvl3pPr>
            <a:lvl4pPr marL="715963" indent="-179388">
              <a:tabLst/>
              <a:defRPr/>
            </a:lvl4pPr>
            <a:lvl5pPr marL="889000" indent="-173038">
              <a:tabLs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2029" y="255293"/>
            <a:ext cx="2047742" cy="292100"/>
          </a:xfrm>
          <a:prstGeom prst="rect">
            <a:avLst/>
          </a:prstGeom>
        </p:spPr>
      </p:pic>
    </p:spTree>
    <p:extLst>
      <p:ext uri="{BB962C8B-B14F-4D97-AF65-F5344CB8AC3E}">
        <p14:creationId xmlns:p14="http://schemas.microsoft.com/office/powerpoint/2010/main" val="4396911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novation content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alphaModFix amt="10000"/>
            <a:extLst>
              <a:ext uri="{28A0092B-C50C-407E-A947-70E740481C1C}">
                <a14:useLocalDpi xmlns:a14="http://schemas.microsoft.com/office/drawing/2010/main" val="0"/>
              </a:ext>
            </a:extLst>
          </a:blip>
          <a:srcRect l="258" t="60453" r="6038" b="15420"/>
          <a:stretch/>
        </p:blipFill>
        <p:spPr>
          <a:xfrm>
            <a:off x="0" y="3654000"/>
            <a:ext cx="8846820" cy="3204000"/>
          </a:xfrm>
          <a:prstGeom prst="rect">
            <a:avLst/>
          </a:prstGeom>
        </p:spPr>
      </p:pic>
      <p:sp>
        <p:nvSpPr>
          <p:cNvPr id="4" name="Slide Number Placeholder 2"/>
          <p:cNvSpPr>
            <a:spLocks noGrp="1"/>
          </p:cNvSpPr>
          <p:nvPr>
            <p:ph type="sldNum" sz="quarter" idx="10"/>
          </p:nvPr>
        </p:nvSpPr>
        <p:spPr>
          <a:xfrm>
            <a:off x="6553200" y="6356350"/>
            <a:ext cx="2133600" cy="365125"/>
          </a:xfrm>
        </p:spPr>
        <p:txBody>
          <a:bodyPr/>
          <a:lstStyle>
            <a:lvl1pPr>
              <a:defRPr/>
            </a:lvl1pPr>
          </a:lstStyle>
          <a:p>
            <a:fld id="{D66C4C68-9C76-5449-BBA0-107A51179E14}" type="slidenum">
              <a:rPr lang="en-US" smtClean="0"/>
              <a:pPr/>
              <a:t>‹#›</a:t>
            </a:fld>
            <a:endParaRPr lang="en-US" dirty="0"/>
          </a:p>
        </p:txBody>
      </p:sp>
      <p:sp>
        <p:nvSpPr>
          <p:cNvPr id="6" name="Title 1"/>
          <p:cNvSpPr>
            <a:spLocks noGrp="1"/>
          </p:cNvSpPr>
          <p:nvPr>
            <p:ph type="title"/>
          </p:nvPr>
        </p:nvSpPr>
        <p:spPr>
          <a:xfrm>
            <a:off x="457201" y="749912"/>
            <a:ext cx="7356815" cy="667725"/>
          </a:xfrm>
        </p:spPr>
        <p:txBody>
          <a:bodyPr/>
          <a:lstStyle/>
          <a:p>
            <a:r>
              <a:rPr lang="en-GB" dirty="0"/>
              <a:t>Click to edit Master title style</a:t>
            </a:r>
            <a:endParaRPr lang="en-US" dirty="0"/>
          </a:p>
        </p:txBody>
      </p:sp>
      <p:sp>
        <p:nvSpPr>
          <p:cNvPr id="8" name="Content Placeholder 2"/>
          <p:cNvSpPr>
            <a:spLocks noGrp="1"/>
          </p:cNvSpPr>
          <p:nvPr>
            <p:ph idx="1"/>
          </p:nvPr>
        </p:nvSpPr>
        <p:spPr>
          <a:xfrm>
            <a:off x="457200" y="1680295"/>
            <a:ext cx="7841707" cy="3950736"/>
          </a:xfrm>
        </p:spPr>
        <p:txBody>
          <a:bodyPr/>
          <a:lstStyle>
            <a:lvl1pPr marL="0" indent="0">
              <a:buFontTx/>
              <a:buNone/>
              <a:defRPr/>
            </a:lvl1pPr>
            <a:lvl2pPr marL="357188" indent="-179388">
              <a:tabLst/>
              <a:defRPr/>
            </a:lvl2pPr>
            <a:lvl3pPr marL="536575" indent="-179388">
              <a:tabLst/>
              <a:defRPr/>
            </a:lvl3pPr>
            <a:lvl4pPr marL="715963" indent="-179388">
              <a:tabLst/>
              <a:defRPr/>
            </a:lvl4pPr>
            <a:lvl5pPr marL="889000" indent="-173038">
              <a:tabLs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2029" y="255293"/>
            <a:ext cx="2047742" cy="292099"/>
          </a:xfrm>
          <a:prstGeom prst="rect">
            <a:avLst/>
          </a:prstGeom>
        </p:spPr>
      </p:pic>
    </p:spTree>
    <p:extLst>
      <p:ext uri="{BB962C8B-B14F-4D97-AF65-F5344CB8AC3E}">
        <p14:creationId xmlns:p14="http://schemas.microsoft.com/office/powerpoint/2010/main" val="1853434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mplementation content slide">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alphaModFix amt="10000"/>
            <a:extLst>
              <a:ext uri="{28A0092B-C50C-407E-A947-70E740481C1C}">
                <a14:useLocalDpi xmlns:a14="http://schemas.microsoft.com/office/drawing/2010/main" val="0"/>
              </a:ext>
            </a:extLst>
          </a:blip>
          <a:srcRect l="258" t="60453" r="6038" b="15420"/>
          <a:stretch/>
        </p:blipFill>
        <p:spPr>
          <a:xfrm>
            <a:off x="0" y="3654000"/>
            <a:ext cx="8846820" cy="3204000"/>
          </a:xfrm>
          <a:prstGeom prst="rect">
            <a:avLst/>
          </a:prstGeom>
        </p:spPr>
      </p:pic>
      <p:sp>
        <p:nvSpPr>
          <p:cNvPr id="4" name="Slide Number Placeholder 2"/>
          <p:cNvSpPr>
            <a:spLocks noGrp="1"/>
          </p:cNvSpPr>
          <p:nvPr>
            <p:ph type="sldNum" sz="quarter" idx="10"/>
          </p:nvPr>
        </p:nvSpPr>
        <p:spPr>
          <a:xfrm>
            <a:off x="6553200" y="6356350"/>
            <a:ext cx="2133600" cy="365125"/>
          </a:xfrm>
        </p:spPr>
        <p:txBody>
          <a:bodyPr/>
          <a:lstStyle>
            <a:lvl1pPr>
              <a:defRPr/>
            </a:lvl1pPr>
          </a:lstStyle>
          <a:p>
            <a:fld id="{D66C4C68-9C76-5449-BBA0-107A51179E14}" type="slidenum">
              <a:rPr lang="en-US" smtClean="0"/>
              <a:pPr/>
              <a:t>‹#›</a:t>
            </a:fld>
            <a:endParaRPr lang="en-US" dirty="0"/>
          </a:p>
        </p:txBody>
      </p:sp>
      <p:sp>
        <p:nvSpPr>
          <p:cNvPr id="6" name="Title 1"/>
          <p:cNvSpPr>
            <a:spLocks noGrp="1"/>
          </p:cNvSpPr>
          <p:nvPr>
            <p:ph type="title"/>
          </p:nvPr>
        </p:nvSpPr>
        <p:spPr>
          <a:xfrm>
            <a:off x="457201" y="749912"/>
            <a:ext cx="7356815" cy="667725"/>
          </a:xfrm>
        </p:spPr>
        <p:txBody>
          <a:bodyPr/>
          <a:lstStyle/>
          <a:p>
            <a:r>
              <a:rPr lang="en-GB" dirty="0"/>
              <a:t>Click to edit Master title style</a:t>
            </a:r>
            <a:endParaRPr lang="en-US" dirty="0"/>
          </a:p>
        </p:txBody>
      </p:sp>
      <p:sp>
        <p:nvSpPr>
          <p:cNvPr id="8" name="Content Placeholder 2"/>
          <p:cNvSpPr>
            <a:spLocks noGrp="1"/>
          </p:cNvSpPr>
          <p:nvPr>
            <p:ph idx="1"/>
          </p:nvPr>
        </p:nvSpPr>
        <p:spPr>
          <a:xfrm>
            <a:off x="457200" y="1680295"/>
            <a:ext cx="7841707" cy="3950736"/>
          </a:xfrm>
        </p:spPr>
        <p:txBody>
          <a:bodyPr/>
          <a:lstStyle>
            <a:lvl1pPr marL="0" indent="0">
              <a:buFontTx/>
              <a:buNone/>
              <a:defRPr/>
            </a:lvl1pPr>
            <a:lvl2pPr marL="357188" indent="-179388">
              <a:tabLst/>
              <a:defRPr/>
            </a:lvl2pPr>
            <a:lvl3pPr marL="536575" indent="-179388">
              <a:tabLst/>
              <a:defRPr/>
            </a:lvl3pPr>
            <a:lvl4pPr marL="715963" indent="-179388">
              <a:tabLst/>
              <a:defRPr/>
            </a:lvl4pPr>
            <a:lvl5pPr marL="889000" indent="-173038">
              <a:tabLst/>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2032" y="255293"/>
            <a:ext cx="2047735" cy="292099"/>
          </a:xfrm>
          <a:prstGeom prst="rect">
            <a:avLst/>
          </a:prstGeom>
        </p:spPr>
      </p:pic>
    </p:spTree>
    <p:extLst>
      <p:ext uri="{BB962C8B-B14F-4D97-AF65-F5344CB8AC3E}">
        <p14:creationId xmlns:p14="http://schemas.microsoft.com/office/powerpoint/2010/main" val="13496565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gn Off - Fixed CTA">
    <p:spTree>
      <p:nvGrpSpPr>
        <p:cNvPr id="1" name=""/>
        <p:cNvGrpSpPr/>
        <p:nvPr/>
      </p:nvGrpSpPr>
      <p:grpSpPr>
        <a:xfrm>
          <a:off x="0" y="0"/>
          <a:ext cx="0" cy="0"/>
          <a:chOff x="0" y="0"/>
          <a:chExt cx="0" cy="0"/>
        </a:xfrm>
      </p:grpSpPr>
      <p:sp>
        <p:nvSpPr>
          <p:cNvPr id="9" name="Rectangle 8"/>
          <p:cNvSpPr/>
          <p:nvPr userDrawn="1"/>
        </p:nvSpPr>
        <p:spPr>
          <a:xfrm>
            <a:off x="0" y="0"/>
            <a:ext cx="914400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rotWithShape="1">
          <a:blip r:embed="rId2">
            <a:alphaModFix amt="20000"/>
            <a:extLst>
              <a:ext uri="{28A0092B-C50C-407E-A947-70E740481C1C}">
                <a14:useLocalDpi xmlns:a14="http://schemas.microsoft.com/office/drawing/2010/main" val="0"/>
              </a:ext>
            </a:extLst>
          </a:blip>
          <a:srcRect l="258" t="60453" r="6038" b="15420"/>
          <a:stretch/>
        </p:blipFill>
        <p:spPr>
          <a:xfrm>
            <a:off x="0" y="3654000"/>
            <a:ext cx="8846820" cy="3204000"/>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67861" y="6137"/>
            <a:ext cx="3370002" cy="1512710"/>
          </a:xfrm>
          <a:prstGeom prst="rect">
            <a:avLst/>
          </a:prstGeom>
        </p:spPr>
      </p:pic>
      <p:sp>
        <p:nvSpPr>
          <p:cNvPr id="2" name="Oval 1"/>
          <p:cNvSpPr/>
          <p:nvPr userDrawn="1"/>
        </p:nvSpPr>
        <p:spPr>
          <a:xfrm>
            <a:off x="457200" y="2092271"/>
            <a:ext cx="782664" cy="782664"/>
          </a:xfrm>
          <a:prstGeom prst="ellipse">
            <a:avLst/>
          </a:prstGeom>
          <a:noFill/>
          <a:ln w="28575">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614252" y="2079475"/>
            <a:ext cx="495946" cy="830997"/>
          </a:xfrm>
          <a:prstGeom prst="rect">
            <a:avLst/>
          </a:prstGeom>
        </p:spPr>
        <p:txBody>
          <a:bodyPr wrap="square">
            <a:spAutoFit/>
          </a:bodyPr>
          <a:lstStyle/>
          <a:p>
            <a:pPr lvl="0" algn="ctr"/>
            <a:r>
              <a:rPr lang="en-US" sz="4800" b="1" dirty="0" err="1">
                <a:solidFill>
                  <a:schemeClr val="bg1"/>
                </a:solidFill>
              </a:rPr>
              <a:t>i</a:t>
            </a:r>
            <a:endParaRPr lang="en-US" sz="4800" b="1" dirty="0">
              <a:solidFill>
                <a:schemeClr val="bg1"/>
              </a:solidFill>
            </a:endParaRPr>
          </a:p>
        </p:txBody>
      </p:sp>
      <p:sp>
        <p:nvSpPr>
          <p:cNvPr id="12" name="Rectangle 11"/>
          <p:cNvSpPr/>
          <p:nvPr userDrawn="1"/>
        </p:nvSpPr>
        <p:spPr>
          <a:xfrm>
            <a:off x="1410345" y="2288326"/>
            <a:ext cx="6283677" cy="1323439"/>
          </a:xfrm>
          <a:prstGeom prst="rect">
            <a:avLst/>
          </a:prstGeom>
        </p:spPr>
        <p:txBody>
          <a:bodyPr wrap="square">
            <a:spAutoFit/>
          </a:bodyPr>
          <a:lstStyle/>
          <a:p>
            <a:pPr lvl="0"/>
            <a:r>
              <a:rPr lang="en-US" sz="2000" b="1" dirty="0">
                <a:solidFill>
                  <a:schemeClr val="bg1"/>
                </a:solidFill>
              </a:rPr>
              <a:t>For more information and support about how to use the NHS </a:t>
            </a:r>
            <a:r>
              <a:rPr lang="en-US" sz="2000" b="1" dirty="0" err="1">
                <a:solidFill>
                  <a:schemeClr val="bg1"/>
                </a:solidFill>
              </a:rPr>
              <a:t>RightCare</a:t>
            </a:r>
            <a:r>
              <a:rPr lang="en-US" sz="2000" b="1" dirty="0">
                <a:solidFill>
                  <a:schemeClr val="bg1"/>
                </a:solidFill>
              </a:rPr>
              <a:t> approach to get best value for your population, go to </a:t>
            </a:r>
            <a:r>
              <a:rPr lang="en-US" sz="2000" b="1" dirty="0" err="1">
                <a:solidFill>
                  <a:schemeClr val="bg1"/>
                </a:solidFill>
              </a:rPr>
              <a:t>www.rightcare.nhs.uk</a:t>
            </a:r>
            <a:r>
              <a:rPr lang="en-US" sz="2000" b="1" dirty="0">
                <a:solidFill>
                  <a:schemeClr val="bg1"/>
                </a:solidFill>
              </a:rPr>
              <a:t> or email us at </a:t>
            </a:r>
            <a:r>
              <a:rPr lang="en-US" sz="2000" b="1" dirty="0" err="1">
                <a:solidFill>
                  <a:schemeClr val="bg1"/>
                </a:solidFill>
              </a:rPr>
              <a:t>rightcare@nhs.net</a:t>
            </a:r>
            <a:endParaRPr lang="en-US" sz="2000" b="1" dirty="0">
              <a:solidFill>
                <a:schemeClr val="bg1"/>
              </a:solidFill>
            </a:endParaRPr>
          </a:p>
        </p:txBody>
      </p:sp>
      <p:sp>
        <p:nvSpPr>
          <p:cNvPr id="17" name="Rectangle 16"/>
          <p:cNvSpPr/>
          <p:nvPr userDrawn="1"/>
        </p:nvSpPr>
        <p:spPr>
          <a:xfrm>
            <a:off x="1502228" y="6391326"/>
            <a:ext cx="4572000" cy="276999"/>
          </a:xfrm>
          <a:prstGeom prst="rect">
            <a:avLst/>
          </a:prstGeom>
        </p:spPr>
        <p:txBody>
          <a:bodyPr>
            <a:spAutoFit/>
          </a:bodyPr>
          <a:lstStyle/>
          <a:p>
            <a:r>
              <a:rPr lang="en-GB" sz="1200" dirty="0">
                <a:solidFill>
                  <a:schemeClr val="bg1"/>
                </a:solidFill>
                <a:effectLst/>
                <a:latin typeface="Arial" charset="0"/>
                <a:ea typeface="HGSMinchoE" charset="-128"/>
                <a:cs typeface="Times New Roman" charset="0"/>
              </a:rPr>
              <a:t>NHS </a:t>
            </a:r>
            <a:r>
              <a:rPr lang="en-GB" sz="1200" dirty="0" err="1">
                <a:solidFill>
                  <a:schemeClr val="bg1"/>
                </a:solidFill>
                <a:effectLst/>
                <a:latin typeface="Arial" charset="0"/>
                <a:ea typeface="HGSMinchoE" charset="-128"/>
                <a:cs typeface="Times New Roman" charset="0"/>
              </a:rPr>
              <a:t>RightCare</a:t>
            </a:r>
            <a:r>
              <a:rPr lang="en-GB" sz="1200" dirty="0">
                <a:solidFill>
                  <a:schemeClr val="bg1"/>
                </a:solidFill>
                <a:effectLst/>
                <a:latin typeface="Arial" charset="0"/>
                <a:ea typeface="HGSMinchoE" charset="-128"/>
                <a:cs typeface="Times New Roman" charset="0"/>
              </a:rPr>
              <a:t> is a programme of NHS England</a:t>
            </a:r>
            <a:endParaRPr lang="en-GB" sz="1200" dirty="0">
              <a:solidFill>
                <a:schemeClr val="bg1"/>
              </a:solidFill>
              <a:effectLst/>
              <a:latin typeface="Arial" charset="0"/>
              <a:ea typeface="Times New Roman" charset="0"/>
              <a:cs typeface="Times New Roman" charset="0"/>
            </a:endParaRPr>
          </a:p>
        </p:txBody>
      </p:sp>
    </p:spTree>
    <p:extLst>
      <p:ext uri="{BB962C8B-B14F-4D97-AF65-F5344CB8AC3E}">
        <p14:creationId xmlns:p14="http://schemas.microsoft.com/office/powerpoint/2010/main" val="1779664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5767861" y="6137"/>
            <a:ext cx="3370002" cy="1512711"/>
          </a:xfrm>
          <a:prstGeom prst="rect">
            <a:avLst/>
          </a:prstGeom>
        </p:spPr>
      </p:pic>
      <p:sp>
        <p:nvSpPr>
          <p:cNvPr id="3" name="Text Placeholder 2"/>
          <p:cNvSpPr>
            <a:spLocks noGrp="1"/>
          </p:cNvSpPr>
          <p:nvPr>
            <p:ph type="body" idx="1"/>
          </p:nvPr>
        </p:nvSpPr>
        <p:spPr>
          <a:xfrm>
            <a:off x="457200" y="1680295"/>
            <a:ext cx="7841707" cy="3950736"/>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latin typeface="Arial"/>
                <a:cs typeface="Arial"/>
              </a:defRPr>
            </a:lvl1pPr>
          </a:lstStyle>
          <a:p>
            <a:fld id="{61E112CC-F5C7-5E43-8EAA-F554FEB5E453}" type="slidenum">
              <a:rPr lang="en-US" smtClean="0"/>
              <a:pPr/>
              <a:t>‹#›</a:t>
            </a:fld>
            <a:endParaRPr lang="en-US" dirty="0"/>
          </a:p>
        </p:txBody>
      </p:sp>
      <p:sp>
        <p:nvSpPr>
          <p:cNvPr id="26" name="Title Placeholder 1"/>
          <p:cNvSpPr>
            <a:spLocks noGrp="1"/>
          </p:cNvSpPr>
          <p:nvPr>
            <p:ph type="title"/>
          </p:nvPr>
        </p:nvSpPr>
        <p:spPr>
          <a:xfrm>
            <a:off x="457201" y="749912"/>
            <a:ext cx="7356815" cy="667725"/>
          </a:xfrm>
          <a:prstGeom prst="rect">
            <a:avLst/>
          </a:prstGeom>
        </p:spPr>
        <p:txBody>
          <a:bodyPr vert="horz" lIns="91440" tIns="45720" rIns="91440" bIns="45720" rtlCol="0" anchor="ctr">
            <a:normAutofit/>
          </a:bodyPr>
          <a:lstStyle/>
          <a:p>
            <a:r>
              <a:rPr lang="en-GB" dirty="0"/>
              <a:t>Click to edit Master title style</a:t>
            </a:r>
            <a:endParaRPr lang="en-GB" sz="3600" b="1" dirty="0">
              <a:solidFill>
                <a:schemeClr val="tx2"/>
              </a:solidFill>
              <a:latin typeface="+mj-lt"/>
              <a:cs typeface="Arial"/>
            </a:endParaRPr>
          </a:p>
        </p:txBody>
      </p:sp>
    </p:spTree>
    <p:extLst>
      <p:ext uri="{BB962C8B-B14F-4D97-AF65-F5344CB8AC3E}">
        <p14:creationId xmlns:p14="http://schemas.microsoft.com/office/powerpoint/2010/main" val="2531189095"/>
      </p:ext>
    </p:extLst>
  </p:cSld>
  <p:clrMap bg1="lt1" tx1="dk1" bg2="lt2" tx2="dk2" accent1="accent1" accent2="accent2" accent3="accent3" accent4="accent4" accent5="accent5" accent6="accent6" hlink="hlink" folHlink="folHlink"/>
  <p:sldLayoutIdLst>
    <p:sldLayoutId id="2147483683" r:id="rId1"/>
    <p:sldLayoutId id="2147483673" r:id="rId2"/>
    <p:sldLayoutId id="2147483686" r:id="rId3"/>
    <p:sldLayoutId id="2147483685" r:id="rId4"/>
    <p:sldLayoutId id="2147483650" r:id="rId5"/>
    <p:sldLayoutId id="2147483689" r:id="rId6"/>
    <p:sldLayoutId id="2147483690" r:id="rId7"/>
    <p:sldLayoutId id="2147483691" r:id="rId8"/>
    <p:sldLayoutId id="2147483687" r:id="rId9"/>
    <p:sldLayoutId id="2147483688" r:id="rId10"/>
  </p:sldLayoutIdLst>
  <p:hf hdr="0" ftr="0" dt="0"/>
  <p:txStyles>
    <p:titleStyle>
      <a:lvl1pPr algn="l" defTabSz="457200" rtl="0" eaLnBrk="1" latinLnBrk="0" hangingPunct="1">
        <a:spcBef>
          <a:spcPct val="0"/>
        </a:spcBef>
        <a:buNone/>
        <a:defRPr lang="en-GB" sz="3200" b="1" i="0" kern="1200" baseline="0" smtClean="0">
          <a:solidFill>
            <a:schemeClr val="tx2"/>
          </a:solidFill>
          <a:latin typeface="Arial"/>
          <a:ea typeface="+mj-ea"/>
          <a:cs typeface="Arial"/>
        </a:defRPr>
      </a:lvl1pPr>
    </p:titleStyle>
    <p:bodyStyle>
      <a:lvl1pPr marL="342900" indent="-342900" algn="l" defTabSz="457200" rtl="0" eaLnBrk="1" latinLnBrk="0" hangingPunct="1">
        <a:spcBef>
          <a:spcPct val="20000"/>
        </a:spcBef>
        <a:buClr>
          <a:schemeClr val="bg2"/>
        </a:buClr>
        <a:buFont typeface="Arial"/>
        <a:buChar char="•"/>
        <a:defRPr sz="2000" kern="1200">
          <a:solidFill>
            <a:schemeClr val="tx1"/>
          </a:solidFill>
          <a:latin typeface="+mn-lt"/>
          <a:ea typeface="+mn-ea"/>
          <a:cs typeface="+mn-cs"/>
        </a:defRPr>
      </a:lvl1pPr>
      <a:lvl2pPr marL="742950" indent="-285750" algn="l" defTabSz="457200" rtl="0" eaLnBrk="1" latinLnBrk="0" hangingPunct="1">
        <a:spcBef>
          <a:spcPct val="20000"/>
        </a:spcBef>
        <a:buClr>
          <a:schemeClr val="bg2"/>
        </a:buClr>
        <a:buFont typeface="Arial"/>
        <a:buChar char="•"/>
        <a:defRPr sz="2000" kern="1200">
          <a:solidFill>
            <a:schemeClr val="tx1"/>
          </a:solidFill>
          <a:latin typeface="+mn-lt"/>
          <a:ea typeface="+mn-ea"/>
          <a:cs typeface="+mn-cs"/>
        </a:defRPr>
      </a:lvl2pPr>
      <a:lvl3pPr marL="1143000" indent="-228600" algn="l" defTabSz="457200" rtl="0" eaLnBrk="1" latinLnBrk="0" hangingPunct="1">
        <a:spcBef>
          <a:spcPct val="20000"/>
        </a:spcBef>
        <a:buClr>
          <a:schemeClr val="bg2"/>
        </a:buClr>
        <a:buFont typeface="Arial"/>
        <a:buChar char="•"/>
        <a:defRPr sz="2000" kern="1200">
          <a:solidFill>
            <a:schemeClr val="tx1"/>
          </a:solidFill>
          <a:latin typeface="+mn-lt"/>
          <a:ea typeface="+mn-ea"/>
          <a:cs typeface="+mn-cs"/>
        </a:defRPr>
      </a:lvl3pPr>
      <a:lvl4pPr marL="1600200" indent="-228600" algn="l" defTabSz="457200" rtl="0" eaLnBrk="1" latinLnBrk="0" hangingPunct="1">
        <a:spcBef>
          <a:spcPct val="20000"/>
        </a:spcBef>
        <a:buClr>
          <a:schemeClr val="bg2"/>
        </a:buClr>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chemeClr val="bg2"/>
        </a:buClr>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hyperlink" Target="mailto:england.kmrightcare@nhs.net"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3.sv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25.sv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9.svg"/></Relationships>
</file>

<file path=ppt/slides/_rels/slide20.xml.rels><?xml version="1.0" encoding="UTF-8" standalone="yes"?>
<Relationships xmlns="http://schemas.openxmlformats.org/package/2006/relationships"><Relationship Id="rId3" Type="http://schemas.openxmlformats.org/officeDocument/2006/relationships/hyperlink" Target="https://commons.wikimedia.org/wiki/File:Leaning_tower_of_Peza.jpg" TargetMode="External"/><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3.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www.gurteen.com/" TargetMode="External"/><Relationship Id="rId2" Type="http://schemas.openxmlformats.org/officeDocument/2006/relationships/hyperlink" Target="http://www.chriscollison.com/blog/2014/03/10/mapping-the-km-landscape" TargetMode="External"/><Relationship Id="rId1" Type="http://schemas.openxmlformats.org/officeDocument/2006/relationships/slideLayout" Target="../slideLayouts/slideLayout4.xml"/><Relationship Id="rId4" Type="http://schemas.openxmlformats.org/officeDocument/2006/relationships/hyperlink" Target="https://www.knoco.com/"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Wl1xrUmBH74"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hyperlink" Target="https://kfh.libraryservices.nhs.uk/knowledge-management/km-goals-tools-and-techniques/" TargetMode="External"/><Relationship Id="rId4" Type="http://schemas.openxmlformats.org/officeDocument/2006/relationships/hyperlink" Target="https://www.youtube.com/watch?v=ITUkt0gFpd8" TargetMode="External"/></Relationships>
</file>

<file path=ppt/slides/_rels/slide33.xml.rels><?xml version="1.0" encoding="UTF-8" standalone="yes"?>
<Relationships xmlns="http://schemas.openxmlformats.org/package/2006/relationships"><Relationship Id="rId3" Type="http://schemas.openxmlformats.org/officeDocument/2006/relationships/hyperlink" Target="mailto:England.kmrightcare@nhs.net"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Wl1xrUmBH74" TargetMode="External"/><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C860AB1-D356-480A-8C25-3679E4144B8C}"/>
              </a:ext>
            </a:extLst>
          </p:cNvPr>
          <p:cNvSpPr>
            <a:spLocks noGrp="1"/>
          </p:cNvSpPr>
          <p:nvPr>
            <p:ph type="sldNum" sz="quarter" idx="10"/>
          </p:nvPr>
        </p:nvSpPr>
        <p:spPr/>
        <p:txBody>
          <a:bodyPr/>
          <a:lstStyle/>
          <a:p>
            <a:fld id="{D66C4C68-9C76-5449-BBA0-107A51179E14}" type="slidenum">
              <a:rPr lang="en-US" smtClean="0"/>
              <a:pPr/>
              <a:t>1</a:t>
            </a:fld>
            <a:endParaRPr lang="en-US" dirty="0"/>
          </a:p>
        </p:txBody>
      </p:sp>
      <p:pic>
        <p:nvPicPr>
          <p:cNvPr id="5" name="Picture 4">
            <a:extLst>
              <a:ext uri="{FF2B5EF4-FFF2-40B4-BE49-F238E27FC236}">
                <a16:creationId xmlns:a16="http://schemas.microsoft.com/office/drawing/2014/main" id="{261560AE-48FB-48DF-AD54-8D8D607BD829}"/>
              </a:ext>
            </a:extLst>
          </p:cNvPr>
          <p:cNvPicPr>
            <a:picLocks noChangeAspect="1"/>
          </p:cNvPicPr>
          <p:nvPr/>
        </p:nvPicPr>
        <p:blipFill>
          <a:blip r:embed="rId3"/>
          <a:stretch>
            <a:fillRect/>
          </a:stretch>
        </p:blipFill>
        <p:spPr>
          <a:xfrm>
            <a:off x="0" y="5536006"/>
            <a:ext cx="9144000" cy="1293091"/>
          </a:xfrm>
          <a:prstGeom prst="rect">
            <a:avLst/>
          </a:prstGeom>
        </p:spPr>
      </p:pic>
      <p:sp>
        <p:nvSpPr>
          <p:cNvPr id="4" name="Title 3">
            <a:extLst>
              <a:ext uri="{FF2B5EF4-FFF2-40B4-BE49-F238E27FC236}">
                <a16:creationId xmlns:a16="http://schemas.microsoft.com/office/drawing/2014/main" id="{A3BE134B-5AA1-409C-9B9A-0D62E4602C8F}"/>
              </a:ext>
            </a:extLst>
          </p:cNvPr>
          <p:cNvSpPr>
            <a:spLocks noGrp="1"/>
          </p:cNvSpPr>
          <p:nvPr>
            <p:ph type="title"/>
          </p:nvPr>
        </p:nvSpPr>
        <p:spPr>
          <a:xfrm>
            <a:off x="457201" y="1027957"/>
            <a:ext cx="8342415" cy="1938991"/>
          </a:xfrm>
        </p:spPr>
        <p:txBody>
          <a:bodyPr>
            <a:noAutofit/>
          </a:bodyPr>
          <a:lstStyle/>
          <a:p>
            <a:r>
              <a:rPr lang="en-GB" sz="4000" dirty="0"/>
              <a:t>Introduction to </a:t>
            </a:r>
            <a:br>
              <a:rPr lang="en-GB" sz="4000" dirty="0"/>
            </a:br>
            <a:r>
              <a:rPr lang="en-GB" sz="4000" dirty="0"/>
              <a:t>Knowledge Management</a:t>
            </a:r>
          </a:p>
        </p:txBody>
      </p:sp>
      <p:sp>
        <p:nvSpPr>
          <p:cNvPr id="2" name="TextBox 1">
            <a:extLst>
              <a:ext uri="{FF2B5EF4-FFF2-40B4-BE49-F238E27FC236}">
                <a16:creationId xmlns:a16="http://schemas.microsoft.com/office/drawing/2014/main" id="{89B03A7E-4FB3-457C-B7D3-947187F851F9}"/>
              </a:ext>
            </a:extLst>
          </p:cNvPr>
          <p:cNvSpPr txBox="1"/>
          <p:nvPr/>
        </p:nvSpPr>
        <p:spPr>
          <a:xfrm>
            <a:off x="605641" y="3182587"/>
            <a:ext cx="5747657" cy="1938992"/>
          </a:xfrm>
          <a:prstGeom prst="rect">
            <a:avLst/>
          </a:prstGeom>
          <a:noFill/>
        </p:spPr>
        <p:txBody>
          <a:bodyPr wrap="square" rtlCol="0">
            <a:spAutoFit/>
          </a:bodyPr>
          <a:lstStyle/>
          <a:p>
            <a:r>
              <a:rPr lang="en-GB" sz="2000" dirty="0"/>
              <a:t>Helen Outhwaite</a:t>
            </a:r>
          </a:p>
          <a:p>
            <a:r>
              <a:rPr lang="en-GB" sz="2000" dirty="0"/>
              <a:t>Victoria Treadway</a:t>
            </a:r>
          </a:p>
          <a:p>
            <a:r>
              <a:rPr lang="en-GB" sz="2000" dirty="0"/>
              <a:t>Toseif Jawed</a:t>
            </a:r>
          </a:p>
          <a:p>
            <a:endParaRPr lang="en-GB" sz="2000" dirty="0"/>
          </a:p>
          <a:p>
            <a:r>
              <a:rPr lang="en-GB" sz="2000" dirty="0" err="1"/>
              <a:t>RightCare</a:t>
            </a:r>
            <a:r>
              <a:rPr lang="en-GB" sz="2000" dirty="0"/>
              <a:t> Knowledge Management team </a:t>
            </a:r>
          </a:p>
          <a:p>
            <a:r>
              <a:rPr lang="en-GB" sz="2000" dirty="0">
                <a:hlinkClick r:id="rId4"/>
              </a:rPr>
              <a:t>england.kmrightcare@nhs.net</a:t>
            </a:r>
            <a:r>
              <a:rPr lang="en-GB" sz="2000" dirty="0"/>
              <a:t> </a:t>
            </a:r>
          </a:p>
        </p:txBody>
      </p:sp>
    </p:spTree>
    <p:extLst>
      <p:ext uri="{BB962C8B-B14F-4D97-AF65-F5344CB8AC3E}">
        <p14:creationId xmlns:p14="http://schemas.microsoft.com/office/powerpoint/2010/main" val="27584407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22ACD64-918F-4B46-BF25-BCD905905119}"/>
              </a:ext>
            </a:extLst>
          </p:cNvPr>
          <p:cNvSpPr>
            <a:spLocks noGrp="1"/>
          </p:cNvSpPr>
          <p:nvPr>
            <p:ph type="sldNum" sz="quarter" idx="10"/>
          </p:nvPr>
        </p:nvSpPr>
        <p:spPr/>
        <p:txBody>
          <a:bodyPr/>
          <a:lstStyle/>
          <a:p>
            <a:fld id="{D66C4C68-9C76-5449-BBA0-107A51179E14}" type="slidenum">
              <a:rPr lang="en-US" smtClean="0"/>
              <a:pPr/>
              <a:t>10</a:t>
            </a:fld>
            <a:endParaRPr lang="en-US" dirty="0"/>
          </a:p>
        </p:txBody>
      </p:sp>
      <p:sp>
        <p:nvSpPr>
          <p:cNvPr id="4" name="Title 3">
            <a:extLst>
              <a:ext uri="{FF2B5EF4-FFF2-40B4-BE49-F238E27FC236}">
                <a16:creationId xmlns:a16="http://schemas.microsoft.com/office/drawing/2014/main" id="{5EC675EC-749C-4C88-AB6E-6860C20AA5ED}"/>
              </a:ext>
            </a:extLst>
          </p:cNvPr>
          <p:cNvSpPr>
            <a:spLocks noGrp="1"/>
          </p:cNvSpPr>
          <p:nvPr>
            <p:ph type="title"/>
          </p:nvPr>
        </p:nvSpPr>
        <p:spPr/>
        <p:txBody>
          <a:bodyPr/>
          <a:lstStyle/>
          <a:p>
            <a:r>
              <a:rPr lang="en-GB" dirty="0"/>
              <a:t>What is KM?</a:t>
            </a:r>
          </a:p>
        </p:txBody>
      </p:sp>
      <p:sp>
        <p:nvSpPr>
          <p:cNvPr id="5" name="Speech Bubble: Rectangle with Corners Rounded 4">
            <a:extLst>
              <a:ext uri="{FF2B5EF4-FFF2-40B4-BE49-F238E27FC236}">
                <a16:creationId xmlns:a16="http://schemas.microsoft.com/office/drawing/2014/main" id="{37C9FB5F-B0D6-43C9-BF88-587DADB8F96D}"/>
              </a:ext>
            </a:extLst>
          </p:cNvPr>
          <p:cNvSpPr/>
          <p:nvPr/>
        </p:nvSpPr>
        <p:spPr>
          <a:xfrm>
            <a:off x="4814371" y="2005072"/>
            <a:ext cx="3459297" cy="3899970"/>
          </a:xfrm>
          <a:prstGeom prst="wedgeRoundRectCallout">
            <a:avLst/>
          </a:prstGeom>
          <a:effectLst>
            <a:outerShdw blurRad="63500" sx="102000" sy="102000" algn="ctr"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r>
              <a:rPr lang="en-GB" sz="2000" dirty="0">
                <a:ln w="0"/>
                <a:solidFill>
                  <a:schemeClr val="tx1"/>
                </a:solidFill>
                <a:effectLst>
                  <a:outerShdw blurRad="38100" dist="19050" dir="2700000" algn="tl" rotWithShape="0">
                    <a:schemeClr val="dk1">
                      <a:alpha val="40000"/>
                    </a:schemeClr>
                  </a:outerShdw>
                </a:effectLst>
              </a:rPr>
              <a:t>“The collection of processes that govern the creation, dissemination, and leveraging of knowledge to fulfil organisational objectives.” </a:t>
            </a:r>
          </a:p>
          <a:p>
            <a:pPr algn="ctr"/>
            <a:endParaRPr lang="en-GB" sz="2000" dirty="0">
              <a:ln w="0"/>
              <a:solidFill>
                <a:schemeClr val="tx1"/>
              </a:solidFill>
              <a:effectLst>
                <a:outerShdw blurRad="38100" dist="19050" dir="2700000" algn="tl" rotWithShape="0">
                  <a:schemeClr val="dk1">
                    <a:alpha val="40000"/>
                  </a:schemeClr>
                </a:outerShdw>
              </a:effectLst>
            </a:endParaRPr>
          </a:p>
          <a:p>
            <a:pPr algn="ctr"/>
            <a:r>
              <a:rPr lang="en-GB" sz="2000" dirty="0">
                <a:ln w="0"/>
                <a:solidFill>
                  <a:schemeClr val="tx1"/>
                </a:solidFill>
                <a:effectLst>
                  <a:outerShdw blurRad="38100" dist="19050" dir="2700000" algn="tl" rotWithShape="0">
                    <a:schemeClr val="dk1">
                      <a:alpha val="40000"/>
                    </a:schemeClr>
                  </a:outerShdw>
                </a:effectLst>
              </a:rPr>
              <a:t>David </a:t>
            </a:r>
            <a:r>
              <a:rPr lang="en-GB" sz="2000" dirty="0" err="1">
                <a:ln w="0"/>
                <a:solidFill>
                  <a:schemeClr val="tx1"/>
                </a:solidFill>
                <a:effectLst>
                  <a:outerShdw blurRad="38100" dist="19050" dir="2700000" algn="tl" rotWithShape="0">
                    <a:schemeClr val="dk1">
                      <a:alpha val="40000"/>
                    </a:schemeClr>
                  </a:outerShdw>
                </a:effectLst>
              </a:rPr>
              <a:t>Gurteen</a:t>
            </a:r>
            <a:endParaRPr lang="en-GB" sz="2000" dirty="0">
              <a:ln w="0"/>
              <a:solidFill>
                <a:schemeClr val="tx1"/>
              </a:solidFill>
              <a:effectLst>
                <a:outerShdw blurRad="38100" dist="19050" dir="2700000" algn="tl" rotWithShape="0">
                  <a:schemeClr val="dk1">
                    <a:alpha val="40000"/>
                  </a:schemeClr>
                </a:outerShdw>
              </a:effectLst>
            </a:endParaRPr>
          </a:p>
          <a:p>
            <a:pPr algn="ctr"/>
            <a:endParaRPr lang="en-GB" sz="2000" dirty="0">
              <a:ln w="0"/>
              <a:solidFill>
                <a:schemeClr val="tx1"/>
              </a:solidFill>
              <a:effectLst>
                <a:outerShdw blurRad="38100" dist="19050" dir="2700000" algn="tl" rotWithShape="0">
                  <a:schemeClr val="dk1">
                    <a:alpha val="40000"/>
                  </a:schemeClr>
                </a:outerShdw>
              </a:effectLst>
            </a:endParaRPr>
          </a:p>
        </p:txBody>
      </p:sp>
      <p:sp>
        <p:nvSpPr>
          <p:cNvPr id="8" name="Speech Bubble: Rectangle with Corners Rounded 7">
            <a:extLst>
              <a:ext uri="{FF2B5EF4-FFF2-40B4-BE49-F238E27FC236}">
                <a16:creationId xmlns:a16="http://schemas.microsoft.com/office/drawing/2014/main" id="{AAC1B178-1B93-4010-AD97-18557BE5404A}"/>
              </a:ext>
            </a:extLst>
          </p:cNvPr>
          <p:cNvSpPr/>
          <p:nvPr/>
        </p:nvSpPr>
        <p:spPr>
          <a:xfrm>
            <a:off x="533400" y="1696597"/>
            <a:ext cx="3459297" cy="2324560"/>
          </a:xfrm>
          <a:prstGeom prst="wedgeRoundRectCallout">
            <a:avLst/>
          </a:prstGeom>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a:endParaRPr lang="en-GB" sz="2000" dirty="0">
              <a:ln w="0"/>
              <a:solidFill>
                <a:schemeClr val="tx1"/>
              </a:solidFill>
              <a:effectLst>
                <a:outerShdw blurRad="38100" dist="19050" dir="2700000" algn="tl" rotWithShape="0">
                  <a:schemeClr val="dk1">
                    <a:alpha val="40000"/>
                  </a:schemeClr>
                </a:outerShdw>
              </a:effectLst>
            </a:endParaRPr>
          </a:p>
          <a:p>
            <a:pPr algn="ctr"/>
            <a:r>
              <a:rPr lang="en-GB" sz="2000" dirty="0">
                <a:ln w="0"/>
                <a:solidFill>
                  <a:schemeClr val="tx1"/>
                </a:solidFill>
                <a:effectLst>
                  <a:outerShdw blurRad="38100" dist="19050" dir="2700000" algn="tl" rotWithShape="0">
                    <a:schemeClr val="dk1">
                      <a:alpha val="40000"/>
                    </a:schemeClr>
                  </a:outerShdw>
                </a:effectLst>
              </a:rPr>
              <a:t>“The process of capturing, distributing, and effectively using knowledge.” </a:t>
            </a:r>
          </a:p>
          <a:p>
            <a:pPr algn="ctr"/>
            <a:endParaRPr lang="en-GB" sz="2000" dirty="0">
              <a:ln w="0"/>
              <a:solidFill>
                <a:schemeClr val="tx1"/>
              </a:solidFill>
              <a:effectLst>
                <a:outerShdw blurRad="38100" dist="19050" dir="2700000" algn="tl" rotWithShape="0">
                  <a:schemeClr val="dk1">
                    <a:alpha val="40000"/>
                  </a:schemeClr>
                </a:outerShdw>
              </a:effectLst>
            </a:endParaRPr>
          </a:p>
          <a:p>
            <a:pPr algn="ctr"/>
            <a:r>
              <a:rPr lang="en-GB" sz="2000" dirty="0">
                <a:ln w="0"/>
                <a:solidFill>
                  <a:schemeClr val="tx1"/>
                </a:solidFill>
                <a:effectLst>
                  <a:outerShdw blurRad="38100" dist="19050" dir="2700000" algn="tl" rotWithShape="0">
                    <a:schemeClr val="dk1">
                      <a:alpha val="40000"/>
                    </a:schemeClr>
                  </a:outerShdw>
                </a:effectLst>
              </a:rPr>
              <a:t>Davenport, 1994</a:t>
            </a:r>
          </a:p>
          <a:p>
            <a:pPr algn="ctr"/>
            <a:endParaRPr lang="en-GB" sz="200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230002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A5A200D-FA33-4D5F-92BF-E1EB488E4600}"/>
              </a:ext>
            </a:extLst>
          </p:cNvPr>
          <p:cNvSpPr>
            <a:spLocks noGrp="1"/>
          </p:cNvSpPr>
          <p:nvPr>
            <p:ph type="sldNum" sz="quarter" idx="10"/>
          </p:nvPr>
        </p:nvSpPr>
        <p:spPr/>
        <p:txBody>
          <a:bodyPr/>
          <a:lstStyle/>
          <a:p>
            <a:fld id="{D66C4C68-9C76-5449-BBA0-107A51179E14}" type="slidenum">
              <a:rPr lang="en-US" smtClean="0"/>
              <a:pPr/>
              <a:t>11</a:t>
            </a:fld>
            <a:endParaRPr lang="en-US" dirty="0"/>
          </a:p>
        </p:txBody>
      </p:sp>
      <p:graphicFrame>
        <p:nvGraphicFramePr>
          <p:cNvPr id="7" name="Content Placeholder 6">
            <a:extLst>
              <a:ext uri="{FF2B5EF4-FFF2-40B4-BE49-F238E27FC236}">
                <a16:creationId xmlns:a16="http://schemas.microsoft.com/office/drawing/2014/main" id="{F914D8C1-5CFA-42C4-8AB8-4BB8671DF6D9}"/>
              </a:ext>
            </a:extLst>
          </p:cNvPr>
          <p:cNvGraphicFramePr>
            <a:graphicFrameLocks noGrp="1"/>
          </p:cNvGraphicFramePr>
          <p:nvPr>
            <p:ph idx="1"/>
            <p:extLst>
              <p:ext uri="{D42A27DB-BD31-4B8C-83A1-F6EECF244321}">
                <p14:modId xmlns:p14="http://schemas.microsoft.com/office/powerpoint/2010/main" val="778252846"/>
              </p:ext>
            </p:extLst>
          </p:nvPr>
        </p:nvGraphicFramePr>
        <p:xfrm>
          <a:off x="112734" y="495082"/>
          <a:ext cx="8574066" cy="58678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66270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D3CEFB0-9952-4AD0-A5CD-9873EBF9308F}"/>
              </a:ext>
            </a:extLst>
          </p:cNvPr>
          <p:cNvSpPr>
            <a:spLocks noGrp="1"/>
          </p:cNvSpPr>
          <p:nvPr>
            <p:ph idx="1"/>
          </p:nvPr>
        </p:nvSpPr>
        <p:spPr/>
        <p:txBody>
          <a:bodyPr/>
          <a:lstStyle/>
          <a:p>
            <a:r>
              <a:rPr lang="en-GB" dirty="0"/>
              <a:t>Behaviours associated with good KM are:</a:t>
            </a:r>
          </a:p>
          <a:p>
            <a:pPr marL="342900" indent="-342900">
              <a:buFont typeface="Arial" panose="020B0604020202020204" pitchFamily="34" charset="0"/>
              <a:buChar char="•"/>
            </a:pPr>
            <a:r>
              <a:rPr lang="en-GB" dirty="0"/>
              <a:t>converting tacit knowledge into explicit knowledge </a:t>
            </a:r>
          </a:p>
          <a:p>
            <a:pPr marL="342900" indent="-342900">
              <a:buFont typeface="Arial" panose="020B0604020202020204" pitchFamily="34" charset="0"/>
              <a:buChar char="•"/>
            </a:pPr>
            <a:r>
              <a:rPr lang="en-GB" dirty="0"/>
              <a:t>asking questions </a:t>
            </a:r>
          </a:p>
          <a:p>
            <a:pPr marL="342900" indent="-342900">
              <a:buFont typeface="Arial" panose="020B0604020202020204" pitchFamily="34" charset="0"/>
              <a:buChar char="•"/>
            </a:pPr>
            <a:r>
              <a:rPr lang="en-GB" dirty="0"/>
              <a:t>willing to share what has/hasn’t gone well</a:t>
            </a:r>
          </a:p>
          <a:p>
            <a:pPr marL="342900" indent="-342900">
              <a:buFont typeface="Arial" panose="020B0604020202020204" pitchFamily="34" charset="0"/>
              <a:buChar char="•"/>
            </a:pPr>
            <a:r>
              <a:rPr lang="en-GB" dirty="0"/>
              <a:t>digital and information literacy</a:t>
            </a:r>
          </a:p>
          <a:p>
            <a:pPr marL="342900" indent="-342900">
              <a:buFont typeface="Arial" panose="020B0604020202020204" pitchFamily="34" charset="0"/>
              <a:buChar char="•"/>
            </a:pPr>
            <a:r>
              <a:rPr lang="en-GB" dirty="0"/>
              <a:t>understanding of types of evidence and appraising evidence </a:t>
            </a:r>
          </a:p>
          <a:p>
            <a:pPr marL="342900" indent="-342900">
              <a:buFont typeface="Arial" panose="020B0604020202020204" pitchFamily="34" charset="0"/>
              <a:buChar char="•"/>
            </a:pPr>
            <a:r>
              <a:rPr lang="en-GB" dirty="0">
                <a:cs typeface="Arial"/>
              </a:rPr>
              <a:t>actively seeking the experience of others</a:t>
            </a:r>
          </a:p>
          <a:p>
            <a:endParaRPr lang="en-GB" dirty="0"/>
          </a:p>
        </p:txBody>
      </p:sp>
      <p:sp>
        <p:nvSpPr>
          <p:cNvPr id="3" name="Slide Number Placeholder 2">
            <a:extLst>
              <a:ext uri="{FF2B5EF4-FFF2-40B4-BE49-F238E27FC236}">
                <a16:creationId xmlns:a16="http://schemas.microsoft.com/office/drawing/2014/main" id="{938C0907-20F8-4E67-8E99-71E51E9BA540}"/>
              </a:ext>
            </a:extLst>
          </p:cNvPr>
          <p:cNvSpPr>
            <a:spLocks noGrp="1"/>
          </p:cNvSpPr>
          <p:nvPr>
            <p:ph type="sldNum" sz="quarter" idx="10"/>
          </p:nvPr>
        </p:nvSpPr>
        <p:spPr/>
        <p:txBody>
          <a:bodyPr/>
          <a:lstStyle/>
          <a:p>
            <a:fld id="{D66C4C68-9C76-5449-BBA0-107A51179E14}" type="slidenum">
              <a:rPr lang="en-US" smtClean="0"/>
              <a:pPr/>
              <a:t>12</a:t>
            </a:fld>
            <a:endParaRPr lang="en-US" dirty="0"/>
          </a:p>
        </p:txBody>
      </p:sp>
      <p:sp>
        <p:nvSpPr>
          <p:cNvPr id="4" name="Title 3">
            <a:extLst>
              <a:ext uri="{FF2B5EF4-FFF2-40B4-BE49-F238E27FC236}">
                <a16:creationId xmlns:a16="http://schemas.microsoft.com/office/drawing/2014/main" id="{34D69131-5996-436F-8380-8C0CCF349A8D}"/>
              </a:ext>
            </a:extLst>
          </p:cNvPr>
          <p:cNvSpPr>
            <a:spLocks noGrp="1"/>
          </p:cNvSpPr>
          <p:nvPr>
            <p:ph type="title"/>
          </p:nvPr>
        </p:nvSpPr>
        <p:spPr/>
        <p:txBody>
          <a:bodyPr/>
          <a:lstStyle/>
          <a:p>
            <a:r>
              <a:rPr lang="en-GB" dirty="0"/>
              <a:t>Optimal KM behaviours</a:t>
            </a:r>
          </a:p>
        </p:txBody>
      </p:sp>
    </p:spTree>
    <p:extLst>
      <p:ext uri="{BB962C8B-B14F-4D97-AF65-F5344CB8AC3E}">
        <p14:creationId xmlns:p14="http://schemas.microsoft.com/office/powerpoint/2010/main" val="27470471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38F7D0F4-5E88-4785-8176-444B17638508}"/>
              </a:ext>
            </a:extLst>
          </p:cNvPr>
          <p:cNvSpPr>
            <a:spLocks noGrp="1"/>
          </p:cNvSpPr>
          <p:nvPr>
            <p:ph type="sldNum" sz="quarter" idx="10"/>
          </p:nvPr>
        </p:nvSpPr>
        <p:spPr/>
        <p:txBody>
          <a:bodyPr/>
          <a:lstStyle/>
          <a:p>
            <a:fld id="{D66C4C68-9C76-5449-BBA0-107A51179E14}" type="slidenum">
              <a:rPr lang="en-US" smtClean="0"/>
              <a:pPr/>
              <a:t>13</a:t>
            </a:fld>
            <a:endParaRPr lang="en-US" dirty="0"/>
          </a:p>
        </p:txBody>
      </p:sp>
      <p:pic>
        <p:nvPicPr>
          <p:cNvPr id="5" name="Picture 2" descr="Image result for twitter">
            <a:extLst>
              <a:ext uri="{FF2B5EF4-FFF2-40B4-BE49-F238E27FC236}">
                <a16:creationId xmlns:a16="http://schemas.microsoft.com/office/drawing/2014/main" id="{7C079376-5248-4CE8-AD53-403EE7B11C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4989" y="683565"/>
            <a:ext cx="1293424" cy="103265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Image result for microsoft teams logo">
            <a:extLst>
              <a:ext uri="{FF2B5EF4-FFF2-40B4-BE49-F238E27FC236}">
                <a16:creationId xmlns:a16="http://schemas.microsoft.com/office/drawing/2014/main" id="{4C7A00A8-F33E-4CCF-AE60-371E63EFEDF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63016" y="933179"/>
            <a:ext cx="1553654" cy="155365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06C69B5A-0651-4B42-8F91-C2E904E7C2BB}"/>
              </a:ext>
            </a:extLst>
          </p:cNvPr>
          <p:cNvPicPr>
            <a:picLocks noChangeAspect="1"/>
          </p:cNvPicPr>
          <p:nvPr/>
        </p:nvPicPr>
        <p:blipFill>
          <a:blip r:embed="rId4"/>
          <a:stretch>
            <a:fillRect/>
          </a:stretch>
        </p:blipFill>
        <p:spPr>
          <a:xfrm>
            <a:off x="2987732" y="4877929"/>
            <a:ext cx="1438635" cy="1424258"/>
          </a:xfrm>
          <a:prstGeom prst="rect">
            <a:avLst/>
          </a:prstGeom>
        </p:spPr>
      </p:pic>
      <p:pic>
        <p:nvPicPr>
          <p:cNvPr id="8" name="Picture 7">
            <a:extLst>
              <a:ext uri="{FF2B5EF4-FFF2-40B4-BE49-F238E27FC236}">
                <a16:creationId xmlns:a16="http://schemas.microsoft.com/office/drawing/2014/main" id="{F7E51F08-3F07-46A7-A6AE-A7EC707874A4}"/>
              </a:ext>
            </a:extLst>
          </p:cNvPr>
          <p:cNvPicPr>
            <a:picLocks noChangeAspect="1"/>
          </p:cNvPicPr>
          <p:nvPr/>
        </p:nvPicPr>
        <p:blipFill>
          <a:blip r:embed="rId5"/>
          <a:stretch>
            <a:fillRect/>
          </a:stretch>
        </p:blipFill>
        <p:spPr>
          <a:xfrm>
            <a:off x="6652151" y="4137226"/>
            <a:ext cx="1343026" cy="1380946"/>
          </a:xfrm>
          <a:prstGeom prst="rect">
            <a:avLst/>
          </a:prstGeom>
        </p:spPr>
      </p:pic>
      <p:pic>
        <p:nvPicPr>
          <p:cNvPr id="9" name="Picture 8">
            <a:extLst>
              <a:ext uri="{FF2B5EF4-FFF2-40B4-BE49-F238E27FC236}">
                <a16:creationId xmlns:a16="http://schemas.microsoft.com/office/drawing/2014/main" id="{229B1F90-978A-42FA-9C62-1AAF685C5C83}"/>
              </a:ext>
            </a:extLst>
          </p:cNvPr>
          <p:cNvPicPr>
            <a:picLocks noChangeAspect="1"/>
          </p:cNvPicPr>
          <p:nvPr/>
        </p:nvPicPr>
        <p:blipFill>
          <a:blip r:embed="rId6"/>
          <a:stretch>
            <a:fillRect/>
          </a:stretch>
        </p:blipFill>
        <p:spPr>
          <a:xfrm>
            <a:off x="580307" y="3159683"/>
            <a:ext cx="1362075" cy="1390650"/>
          </a:xfrm>
          <a:prstGeom prst="rect">
            <a:avLst/>
          </a:prstGeom>
        </p:spPr>
      </p:pic>
      <p:pic>
        <p:nvPicPr>
          <p:cNvPr id="10" name="Picture 9">
            <a:extLst>
              <a:ext uri="{FF2B5EF4-FFF2-40B4-BE49-F238E27FC236}">
                <a16:creationId xmlns:a16="http://schemas.microsoft.com/office/drawing/2014/main" id="{EC1EE72A-1AED-4F01-B9BA-C21985D357C2}"/>
              </a:ext>
            </a:extLst>
          </p:cNvPr>
          <p:cNvPicPr>
            <a:picLocks noChangeAspect="1"/>
          </p:cNvPicPr>
          <p:nvPr/>
        </p:nvPicPr>
        <p:blipFill>
          <a:blip r:embed="rId7"/>
          <a:stretch>
            <a:fillRect/>
          </a:stretch>
        </p:blipFill>
        <p:spPr>
          <a:xfrm>
            <a:off x="3411557" y="2002035"/>
            <a:ext cx="2143125" cy="2143125"/>
          </a:xfrm>
          <a:prstGeom prst="rect">
            <a:avLst/>
          </a:prstGeom>
        </p:spPr>
      </p:pic>
      <p:sp>
        <p:nvSpPr>
          <p:cNvPr id="11" name="TextBox 10">
            <a:extLst>
              <a:ext uri="{FF2B5EF4-FFF2-40B4-BE49-F238E27FC236}">
                <a16:creationId xmlns:a16="http://schemas.microsoft.com/office/drawing/2014/main" id="{CBE8B206-CAB0-41AF-A18B-0741C32D2377}"/>
              </a:ext>
            </a:extLst>
          </p:cNvPr>
          <p:cNvSpPr txBox="1"/>
          <p:nvPr/>
        </p:nvSpPr>
        <p:spPr>
          <a:xfrm>
            <a:off x="1948671" y="2006181"/>
            <a:ext cx="108980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a:t>Twitter</a:t>
            </a:r>
            <a:endParaRPr lang="en-US" sz="2000">
              <a:cs typeface="Arial"/>
            </a:endParaRPr>
          </a:p>
        </p:txBody>
      </p:sp>
      <p:sp>
        <p:nvSpPr>
          <p:cNvPr id="12" name="TextBox 11">
            <a:extLst>
              <a:ext uri="{FF2B5EF4-FFF2-40B4-BE49-F238E27FC236}">
                <a16:creationId xmlns:a16="http://schemas.microsoft.com/office/drawing/2014/main" id="{EECF2005-B5DB-4D42-8879-56AB741CC258}"/>
              </a:ext>
            </a:extLst>
          </p:cNvPr>
          <p:cNvSpPr txBox="1"/>
          <p:nvPr/>
        </p:nvSpPr>
        <p:spPr>
          <a:xfrm>
            <a:off x="539689" y="4680369"/>
            <a:ext cx="108980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a:cs typeface="Arial"/>
              </a:rPr>
              <a:t>Email</a:t>
            </a:r>
          </a:p>
        </p:txBody>
      </p:sp>
      <p:sp>
        <p:nvSpPr>
          <p:cNvPr id="13" name="TextBox 12">
            <a:extLst>
              <a:ext uri="{FF2B5EF4-FFF2-40B4-BE49-F238E27FC236}">
                <a16:creationId xmlns:a16="http://schemas.microsoft.com/office/drawing/2014/main" id="{F0877F4C-AEB8-4944-B1DB-A575225D09C7}"/>
              </a:ext>
            </a:extLst>
          </p:cNvPr>
          <p:cNvSpPr txBox="1"/>
          <p:nvPr/>
        </p:nvSpPr>
        <p:spPr>
          <a:xfrm>
            <a:off x="4004633" y="6103728"/>
            <a:ext cx="1564256"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err="1"/>
              <a:t>Sharepoint</a:t>
            </a:r>
            <a:endParaRPr lang="en-US" sz="2000" err="1">
              <a:cs typeface="Arial"/>
            </a:endParaRPr>
          </a:p>
        </p:txBody>
      </p:sp>
      <p:sp>
        <p:nvSpPr>
          <p:cNvPr id="14" name="TextBox 13">
            <a:extLst>
              <a:ext uri="{FF2B5EF4-FFF2-40B4-BE49-F238E27FC236}">
                <a16:creationId xmlns:a16="http://schemas.microsoft.com/office/drawing/2014/main" id="{74F3DF89-7E56-4385-8763-D327BFABC8B0}"/>
              </a:ext>
            </a:extLst>
          </p:cNvPr>
          <p:cNvSpPr txBox="1"/>
          <p:nvPr/>
        </p:nvSpPr>
        <p:spPr>
          <a:xfrm>
            <a:off x="3472670" y="3659576"/>
            <a:ext cx="108980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err="1"/>
              <a:t>Webex</a:t>
            </a:r>
            <a:endParaRPr lang="en-US" sz="2000" err="1">
              <a:cs typeface="Arial"/>
            </a:endParaRPr>
          </a:p>
        </p:txBody>
      </p:sp>
      <p:sp>
        <p:nvSpPr>
          <p:cNvPr id="15" name="TextBox 14">
            <a:extLst>
              <a:ext uri="{FF2B5EF4-FFF2-40B4-BE49-F238E27FC236}">
                <a16:creationId xmlns:a16="http://schemas.microsoft.com/office/drawing/2014/main" id="{D6432933-8DF6-402E-87D3-5D103F1BCB87}"/>
              </a:ext>
            </a:extLst>
          </p:cNvPr>
          <p:cNvSpPr txBox="1"/>
          <p:nvPr/>
        </p:nvSpPr>
        <p:spPr>
          <a:xfrm>
            <a:off x="6951991" y="2293728"/>
            <a:ext cx="1089804"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a:t>Teams</a:t>
            </a:r>
            <a:endParaRPr lang="en-US" sz="2000">
              <a:cs typeface="Arial"/>
            </a:endParaRPr>
          </a:p>
        </p:txBody>
      </p:sp>
      <p:sp>
        <p:nvSpPr>
          <p:cNvPr id="16" name="TextBox 15">
            <a:extLst>
              <a:ext uri="{FF2B5EF4-FFF2-40B4-BE49-F238E27FC236}">
                <a16:creationId xmlns:a16="http://schemas.microsoft.com/office/drawing/2014/main" id="{D257D308-4E67-4234-8711-8B59A20888DB}"/>
              </a:ext>
            </a:extLst>
          </p:cNvPr>
          <p:cNvSpPr txBox="1"/>
          <p:nvPr/>
        </p:nvSpPr>
        <p:spPr>
          <a:xfrm>
            <a:off x="6175614" y="5327350"/>
            <a:ext cx="123357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2000"/>
              <a:t>Yammer</a:t>
            </a:r>
            <a:endParaRPr lang="en-US" sz="2000">
              <a:cs typeface="Arial"/>
            </a:endParaRPr>
          </a:p>
        </p:txBody>
      </p:sp>
      <p:cxnSp>
        <p:nvCxnSpPr>
          <p:cNvPr id="17" name="Straight Arrow Connector 16">
            <a:extLst>
              <a:ext uri="{FF2B5EF4-FFF2-40B4-BE49-F238E27FC236}">
                <a16:creationId xmlns:a16="http://schemas.microsoft.com/office/drawing/2014/main" id="{A6E353D7-7C95-44BA-A38A-7F38E85B84E8}"/>
              </a:ext>
            </a:extLst>
          </p:cNvPr>
          <p:cNvCxnSpPr/>
          <p:nvPr/>
        </p:nvCxnSpPr>
        <p:spPr>
          <a:xfrm>
            <a:off x="5521984" y="3401324"/>
            <a:ext cx="1547003" cy="971909"/>
          </a:xfrm>
          <a:prstGeom prst="straightConnector1">
            <a:avLst/>
          </a:prstGeom>
        </p:spPr>
        <p:style>
          <a:lnRef idx="1">
            <a:schemeClr val="dk1"/>
          </a:lnRef>
          <a:fillRef idx="0">
            <a:schemeClr val="dk1"/>
          </a:fillRef>
          <a:effectRef idx="0">
            <a:schemeClr val="dk1"/>
          </a:effectRef>
          <a:fontRef idx="minor">
            <a:schemeClr val="tx1"/>
          </a:fontRef>
        </p:style>
      </p:cxnSp>
      <p:cxnSp>
        <p:nvCxnSpPr>
          <p:cNvPr id="18" name="Straight Arrow Connector 17">
            <a:extLst>
              <a:ext uri="{FF2B5EF4-FFF2-40B4-BE49-F238E27FC236}">
                <a16:creationId xmlns:a16="http://schemas.microsoft.com/office/drawing/2014/main" id="{59231A77-5E4C-4C9B-98CC-517C1E6A24FC}"/>
              </a:ext>
            </a:extLst>
          </p:cNvPr>
          <p:cNvCxnSpPr/>
          <p:nvPr/>
        </p:nvCxnSpPr>
        <p:spPr>
          <a:xfrm>
            <a:off x="3278217" y="1430727"/>
            <a:ext cx="2352135" cy="554967"/>
          </a:xfrm>
          <a:prstGeom prst="straightConnector1">
            <a:avLst/>
          </a:prstGeom>
        </p:spPr>
        <p:style>
          <a:lnRef idx="1">
            <a:schemeClr val="dk1"/>
          </a:lnRef>
          <a:fillRef idx="0">
            <a:schemeClr val="dk1"/>
          </a:fillRef>
          <a:effectRef idx="0">
            <a:schemeClr val="dk1"/>
          </a:effectRef>
          <a:fontRef idx="minor">
            <a:schemeClr val="tx1"/>
          </a:fontRef>
        </p:style>
      </p:cxnSp>
      <p:cxnSp>
        <p:nvCxnSpPr>
          <p:cNvPr id="19" name="Straight Arrow Connector 18">
            <a:extLst>
              <a:ext uri="{FF2B5EF4-FFF2-40B4-BE49-F238E27FC236}">
                <a16:creationId xmlns:a16="http://schemas.microsoft.com/office/drawing/2014/main" id="{F3740348-A01E-476F-905D-03955046A2A7}"/>
              </a:ext>
            </a:extLst>
          </p:cNvPr>
          <p:cNvCxnSpPr>
            <a:cxnSpLocks/>
          </p:cNvCxnSpPr>
          <p:nvPr/>
        </p:nvCxnSpPr>
        <p:spPr>
          <a:xfrm flipH="1">
            <a:off x="4898006" y="2337400"/>
            <a:ext cx="1270959" cy="612475"/>
          </a:xfrm>
          <a:prstGeom prst="straightConnector1">
            <a:avLst/>
          </a:prstGeom>
        </p:spPr>
        <p:style>
          <a:lnRef idx="1">
            <a:schemeClr val="dk1"/>
          </a:lnRef>
          <a:fillRef idx="0">
            <a:schemeClr val="dk1"/>
          </a:fillRef>
          <a:effectRef idx="0">
            <a:schemeClr val="dk1"/>
          </a:effectRef>
          <a:fontRef idx="minor">
            <a:schemeClr val="tx1"/>
          </a:fontRef>
        </p:style>
      </p:cxnSp>
      <p:cxnSp>
        <p:nvCxnSpPr>
          <p:cNvPr id="20" name="Straight Arrow Connector 19">
            <a:extLst>
              <a:ext uri="{FF2B5EF4-FFF2-40B4-BE49-F238E27FC236}">
                <a16:creationId xmlns:a16="http://schemas.microsoft.com/office/drawing/2014/main" id="{2CEC755E-7BF9-4130-8197-1D2E066814FE}"/>
              </a:ext>
            </a:extLst>
          </p:cNvPr>
          <p:cNvCxnSpPr>
            <a:cxnSpLocks/>
          </p:cNvCxnSpPr>
          <p:nvPr/>
        </p:nvCxnSpPr>
        <p:spPr>
          <a:xfrm flipH="1">
            <a:off x="1131138" y="1532268"/>
            <a:ext cx="695864" cy="1575757"/>
          </a:xfrm>
          <a:prstGeom prst="straightConnector1">
            <a:avLst/>
          </a:prstGeom>
        </p:spPr>
        <p:style>
          <a:lnRef idx="1">
            <a:schemeClr val="dk1"/>
          </a:lnRef>
          <a:fillRef idx="0">
            <a:schemeClr val="dk1"/>
          </a:fillRef>
          <a:effectRef idx="0">
            <a:schemeClr val="dk1"/>
          </a:effectRef>
          <a:fontRef idx="minor">
            <a:schemeClr val="tx1"/>
          </a:fontRef>
        </p:style>
      </p:cxnSp>
      <p:cxnSp>
        <p:nvCxnSpPr>
          <p:cNvPr id="21" name="Straight Arrow Connector 20">
            <a:extLst>
              <a:ext uri="{FF2B5EF4-FFF2-40B4-BE49-F238E27FC236}">
                <a16:creationId xmlns:a16="http://schemas.microsoft.com/office/drawing/2014/main" id="{0D06228D-B20D-47B6-A61D-A356C5C47DDB}"/>
              </a:ext>
            </a:extLst>
          </p:cNvPr>
          <p:cNvCxnSpPr>
            <a:cxnSpLocks/>
          </p:cNvCxnSpPr>
          <p:nvPr/>
        </p:nvCxnSpPr>
        <p:spPr>
          <a:xfrm flipV="1">
            <a:off x="1568210" y="3266177"/>
            <a:ext cx="1920814" cy="1486618"/>
          </a:xfrm>
          <a:prstGeom prst="straightConnector1">
            <a:avLst/>
          </a:prstGeom>
        </p:spPr>
        <p:style>
          <a:lnRef idx="1">
            <a:schemeClr val="dk1"/>
          </a:lnRef>
          <a:fillRef idx="0">
            <a:schemeClr val="dk1"/>
          </a:fillRef>
          <a:effectRef idx="0">
            <a:schemeClr val="dk1"/>
          </a:effectRef>
          <a:fontRef idx="minor">
            <a:schemeClr val="tx1"/>
          </a:fontRef>
        </p:style>
      </p:cxnSp>
      <p:cxnSp>
        <p:nvCxnSpPr>
          <p:cNvPr id="22" name="Straight Arrow Connector 21">
            <a:extLst>
              <a:ext uri="{FF2B5EF4-FFF2-40B4-BE49-F238E27FC236}">
                <a16:creationId xmlns:a16="http://schemas.microsoft.com/office/drawing/2014/main" id="{71F292BB-61FF-4AF1-B11D-190BECE6A0B7}"/>
              </a:ext>
            </a:extLst>
          </p:cNvPr>
          <p:cNvCxnSpPr>
            <a:cxnSpLocks/>
          </p:cNvCxnSpPr>
          <p:nvPr/>
        </p:nvCxnSpPr>
        <p:spPr>
          <a:xfrm>
            <a:off x="4759984" y="3904531"/>
            <a:ext cx="1547003" cy="971909"/>
          </a:xfrm>
          <a:prstGeom prst="straightConnector1">
            <a:avLst/>
          </a:prstGeom>
        </p:spPr>
        <p:style>
          <a:lnRef idx="1">
            <a:schemeClr val="dk1"/>
          </a:lnRef>
          <a:fillRef idx="0">
            <a:schemeClr val="dk1"/>
          </a:fillRef>
          <a:effectRef idx="0">
            <a:schemeClr val="dk1"/>
          </a:effectRef>
          <a:fontRef idx="minor">
            <a:schemeClr val="tx1"/>
          </a:fontRef>
        </p:style>
      </p:cxnSp>
      <p:cxnSp>
        <p:nvCxnSpPr>
          <p:cNvPr id="23" name="Straight Arrow Connector 22">
            <a:extLst>
              <a:ext uri="{FF2B5EF4-FFF2-40B4-BE49-F238E27FC236}">
                <a16:creationId xmlns:a16="http://schemas.microsoft.com/office/drawing/2014/main" id="{A4D4FFEA-99EA-4B8E-B5F6-8A784A20880C}"/>
              </a:ext>
            </a:extLst>
          </p:cNvPr>
          <p:cNvCxnSpPr>
            <a:cxnSpLocks/>
          </p:cNvCxnSpPr>
          <p:nvPr/>
        </p:nvCxnSpPr>
        <p:spPr>
          <a:xfrm flipH="1">
            <a:off x="4035364" y="4148946"/>
            <a:ext cx="92015" cy="713117"/>
          </a:xfrm>
          <a:prstGeom prst="straightConnector1">
            <a:avLst/>
          </a:prstGeom>
        </p:spPr>
        <p:style>
          <a:lnRef idx="1">
            <a:schemeClr val="dk1"/>
          </a:lnRef>
          <a:fillRef idx="0">
            <a:schemeClr val="dk1"/>
          </a:fillRef>
          <a:effectRef idx="0">
            <a:schemeClr val="dk1"/>
          </a:effectRef>
          <a:fontRef idx="minor">
            <a:schemeClr val="tx1"/>
          </a:fontRef>
        </p:style>
      </p:cxnSp>
      <p:cxnSp>
        <p:nvCxnSpPr>
          <p:cNvPr id="24" name="Straight Arrow Connector 23">
            <a:extLst>
              <a:ext uri="{FF2B5EF4-FFF2-40B4-BE49-F238E27FC236}">
                <a16:creationId xmlns:a16="http://schemas.microsoft.com/office/drawing/2014/main" id="{A93E194D-E2D8-4A7C-8511-20C57C3FEE12}"/>
              </a:ext>
            </a:extLst>
          </p:cNvPr>
          <p:cNvCxnSpPr>
            <a:cxnSpLocks/>
          </p:cNvCxnSpPr>
          <p:nvPr/>
        </p:nvCxnSpPr>
        <p:spPr>
          <a:xfrm>
            <a:off x="2934059" y="1834191"/>
            <a:ext cx="497456" cy="2984739"/>
          </a:xfrm>
          <a:prstGeom prst="straightConnector1">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98713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6" descr="A screenshot of a cell phone&#10;&#10;Description generated with very high confidence">
            <a:extLst>
              <a:ext uri="{FF2B5EF4-FFF2-40B4-BE49-F238E27FC236}">
                <a16:creationId xmlns:a16="http://schemas.microsoft.com/office/drawing/2014/main" id="{EE5F3AD4-9DC2-415C-BDA3-046B39F7A3F5}"/>
              </a:ext>
            </a:extLst>
          </p:cNvPr>
          <p:cNvPicPr>
            <a:picLocks noChangeAspect="1"/>
          </p:cNvPicPr>
          <p:nvPr/>
        </p:nvPicPr>
        <p:blipFill>
          <a:blip r:embed="rId3"/>
          <a:stretch>
            <a:fillRect/>
          </a:stretch>
        </p:blipFill>
        <p:spPr>
          <a:xfrm>
            <a:off x="-5751" y="70139"/>
            <a:ext cx="9155501" cy="6516437"/>
          </a:xfrm>
          <a:prstGeom prst="rect">
            <a:avLst/>
          </a:prstGeom>
        </p:spPr>
      </p:pic>
    </p:spTree>
    <p:extLst>
      <p:ext uri="{BB962C8B-B14F-4D97-AF65-F5344CB8AC3E}">
        <p14:creationId xmlns:p14="http://schemas.microsoft.com/office/powerpoint/2010/main" val="21236051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FD909C-A58A-4155-8D79-FF2B065723A4}"/>
              </a:ext>
            </a:extLst>
          </p:cNvPr>
          <p:cNvSpPr>
            <a:spLocks noGrp="1"/>
          </p:cNvSpPr>
          <p:nvPr>
            <p:ph type="sldNum" sz="quarter" idx="10"/>
          </p:nvPr>
        </p:nvSpPr>
        <p:spPr/>
        <p:txBody>
          <a:bodyPr/>
          <a:lstStyle/>
          <a:p>
            <a:fld id="{D66C4C68-9C76-5449-BBA0-107A51179E14}" type="slidenum">
              <a:rPr lang="en-US" smtClean="0">
                <a:solidFill>
                  <a:srgbClr val="0072C6"/>
                </a:solidFill>
              </a:rPr>
              <a:pPr/>
              <a:t>15</a:t>
            </a:fld>
            <a:endParaRPr lang="en-US">
              <a:solidFill>
                <a:srgbClr val="0072C6"/>
              </a:solidFill>
            </a:endParaRPr>
          </a:p>
        </p:txBody>
      </p:sp>
      <p:sp>
        <p:nvSpPr>
          <p:cNvPr id="3" name="Title 2">
            <a:extLst>
              <a:ext uri="{FF2B5EF4-FFF2-40B4-BE49-F238E27FC236}">
                <a16:creationId xmlns:a16="http://schemas.microsoft.com/office/drawing/2014/main" id="{8635CB2E-773D-4C5F-925C-9B2825AE6D41}"/>
              </a:ext>
            </a:extLst>
          </p:cNvPr>
          <p:cNvSpPr>
            <a:spLocks noGrp="1"/>
          </p:cNvSpPr>
          <p:nvPr>
            <p:ph type="title"/>
          </p:nvPr>
        </p:nvSpPr>
        <p:spPr/>
        <p:txBody>
          <a:bodyPr/>
          <a:lstStyle/>
          <a:p>
            <a:endParaRPr lang="en-GB"/>
          </a:p>
        </p:txBody>
      </p:sp>
      <p:pic>
        <p:nvPicPr>
          <p:cNvPr id="5" name="Picture 5" descr="A screenshot of a cell phone&#10;&#10;Description generated with high confidence">
            <a:extLst>
              <a:ext uri="{FF2B5EF4-FFF2-40B4-BE49-F238E27FC236}">
                <a16:creationId xmlns:a16="http://schemas.microsoft.com/office/drawing/2014/main" id="{5D1E3820-59A2-41A9-B140-CB6CC103C5F1}"/>
              </a:ext>
            </a:extLst>
          </p:cNvPr>
          <p:cNvPicPr>
            <a:picLocks noGrp="1" noChangeAspect="1"/>
          </p:cNvPicPr>
          <p:nvPr>
            <p:ph idx="1"/>
          </p:nvPr>
        </p:nvPicPr>
        <p:blipFill>
          <a:blip r:embed="rId3"/>
          <a:stretch>
            <a:fillRect/>
          </a:stretch>
        </p:blipFill>
        <p:spPr>
          <a:xfrm>
            <a:off x="-59584" y="306127"/>
            <a:ext cx="9273399" cy="6557803"/>
          </a:xfrm>
          <a:prstGeom prst="rect">
            <a:avLst/>
          </a:prstGeom>
        </p:spPr>
      </p:pic>
    </p:spTree>
    <p:extLst>
      <p:ext uri="{BB962C8B-B14F-4D97-AF65-F5344CB8AC3E}">
        <p14:creationId xmlns:p14="http://schemas.microsoft.com/office/powerpoint/2010/main" val="13649970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2740825-5CF1-4212-B8C5-2E5E197FDA3D}"/>
              </a:ext>
            </a:extLst>
          </p:cNvPr>
          <p:cNvSpPr>
            <a:spLocks noGrp="1"/>
          </p:cNvSpPr>
          <p:nvPr>
            <p:ph type="sldNum" sz="quarter" idx="10"/>
          </p:nvPr>
        </p:nvSpPr>
        <p:spPr/>
        <p:txBody>
          <a:bodyPr/>
          <a:lstStyle/>
          <a:p>
            <a:fld id="{D66C4C68-9C76-5449-BBA0-107A51179E14}" type="slidenum">
              <a:rPr lang="en-US" smtClean="0">
                <a:solidFill>
                  <a:srgbClr val="0072C6"/>
                </a:solidFill>
              </a:rPr>
              <a:pPr/>
              <a:t>16</a:t>
            </a:fld>
            <a:endParaRPr lang="en-US">
              <a:solidFill>
                <a:srgbClr val="0072C6"/>
              </a:solidFill>
            </a:endParaRPr>
          </a:p>
        </p:txBody>
      </p:sp>
      <p:sp>
        <p:nvSpPr>
          <p:cNvPr id="3" name="Title 2">
            <a:extLst>
              <a:ext uri="{FF2B5EF4-FFF2-40B4-BE49-F238E27FC236}">
                <a16:creationId xmlns:a16="http://schemas.microsoft.com/office/drawing/2014/main" id="{0AA65B2B-9FB7-4432-8CC4-41DD85E6BDD5}"/>
              </a:ext>
            </a:extLst>
          </p:cNvPr>
          <p:cNvSpPr>
            <a:spLocks noGrp="1"/>
          </p:cNvSpPr>
          <p:nvPr>
            <p:ph type="title"/>
          </p:nvPr>
        </p:nvSpPr>
        <p:spPr/>
        <p:txBody>
          <a:bodyPr/>
          <a:lstStyle/>
          <a:p>
            <a:endParaRPr lang="en-GB"/>
          </a:p>
        </p:txBody>
      </p:sp>
      <p:pic>
        <p:nvPicPr>
          <p:cNvPr id="5" name="Picture 5" descr="A picture containing text&#10;&#10;Description generated with high confidence">
            <a:extLst>
              <a:ext uri="{FF2B5EF4-FFF2-40B4-BE49-F238E27FC236}">
                <a16:creationId xmlns:a16="http://schemas.microsoft.com/office/drawing/2014/main" id="{25DF9662-630E-439F-90C3-DA4B6C0B0951}"/>
              </a:ext>
            </a:extLst>
          </p:cNvPr>
          <p:cNvPicPr>
            <a:picLocks noGrp="1" noChangeAspect="1"/>
          </p:cNvPicPr>
          <p:nvPr>
            <p:ph idx="1"/>
          </p:nvPr>
        </p:nvPicPr>
        <p:blipFill>
          <a:blip r:embed="rId3"/>
          <a:stretch>
            <a:fillRect/>
          </a:stretch>
        </p:blipFill>
        <p:spPr>
          <a:xfrm>
            <a:off x="32472" y="229071"/>
            <a:ext cx="9114971" cy="6480747"/>
          </a:xfrm>
          <a:prstGeom prst="rect">
            <a:avLst/>
          </a:prstGeom>
        </p:spPr>
      </p:pic>
    </p:spTree>
    <p:extLst>
      <p:ext uri="{BB962C8B-B14F-4D97-AF65-F5344CB8AC3E}">
        <p14:creationId xmlns:p14="http://schemas.microsoft.com/office/powerpoint/2010/main" val="18040075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0772AB3-5A13-48A9-B409-1E0E86762C79}"/>
              </a:ext>
            </a:extLst>
          </p:cNvPr>
          <p:cNvSpPr>
            <a:spLocks noGrp="1"/>
          </p:cNvSpPr>
          <p:nvPr>
            <p:ph type="sldNum" sz="quarter" idx="10"/>
          </p:nvPr>
        </p:nvSpPr>
        <p:spPr/>
        <p:txBody>
          <a:bodyPr/>
          <a:lstStyle/>
          <a:p>
            <a:fld id="{D66C4C68-9C76-5449-BBA0-107A51179E14}" type="slidenum">
              <a:rPr lang="en-US" smtClean="0"/>
              <a:pPr/>
              <a:t>17</a:t>
            </a:fld>
            <a:endParaRPr lang="en-US" dirty="0"/>
          </a:p>
        </p:txBody>
      </p:sp>
      <p:sp>
        <p:nvSpPr>
          <p:cNvPr id="5" name="Title 4">
            <a:extLst>
              <a:ext uri="{FF2B5EF4-FFF2-40B4-BE49-F238E27FC236}">
                <a16:creationId xmlns:a16="http://schemas.microsoft.com/office/drawing/2014/main" id="{B9485E45-12D9-42DB-AFDF-CC31EB712381}"/>
              </a:ext>
            </a:extLst>
          </p:cNvPr>
          <p:cNvSpPr txBox="1">
            <a:spLocks/>
          </p:cNvSpPr>
          <p:nvPr/>
        </p:nvSpPr>
        <p:spPr>
          <a:xfrm>
            <a:off x="395536" y="332656"/>
            <a:ext cx="8208912" cy="1512168"/>
          </a:xfrm>
          <a:prstGeom prst="rect">
            <a:avLst/>
          </a:prstGeom>
        </p:spPr>
        <p:txBody>
          <a:bodyPr vert="horz" lIns="91440" tIns="45720" rIns="91440" bIns="45720" rtlCol="0" anchor="ctr">
            <a:noAutofit/>
          </a:bodyPr>
          <a:lstStyle>
            <a:lvl1pPr algn="l" defTabSz="457200" rtl="0" eaLnBrk="1" latinLnBrk="0" hangingPunct="1">
              <a:spcBef>
                <a:spcPct val="0"/>
              </a:spcBef>
              <a:buNone/>
              <a:defRPr lang="en-GB" sz="3200" b="1" i="0" kern="1200" baseline="0" smtClean="0">
                <a:solidFill>
                  <a:schemeClr val="tx2"/>
                </a:solidFill>
                <a:latin typeface="Arial"/>
                <a:ea typeface="+mj-ea"/>
                <a:cs typeface="Arial"/>
              </a:defRPr>
            </a:lvl1pPr>
          </a:lstStyle>
          <a:p>
            <a:r>
              <a:rPr lang="en-GB" sz="3600" dirty="0"/>
              <a:t>Activity: Explain KM!</a:t>
            </a:r>
          </a:p>
        </p:txBody>
      </p:sp>
      <p:sp>
        <p:nvSpPr>
          <p:cNvPr id="6" name="Content Placeholder 5">
            <a:extLst>
              <a:ext uri="{FF2B5EF4-FFF2-40B4-BE49-F238E27FC236}">
                <a16:creationId xmlns:a16="http://schemas.microsoft.com/office/drawing/2014/main" id="{7E6C9A93-333A-4F00-B9FA-D068FCD3F34F}"/>
              </a:ext>
            </a:extLst>
          </p:cNvPr>
          <p:cNvSpPr txBox="1">
            <a:spLocks/>
          </p:cNvSpPr>
          <p:nvPr/>
        </p:nvSpPr>
        <p:spPr>
          <a:xfrm>
            <a:off x="1346885" y="2236572"/>
            <a:ext cx="2829699" cy="3280659"/>
          </a:xfrm>
          <a:prstGeom prst="rect">
            <a:avLst/>
          </a:prstGeom>
        </p:spPr>
        <p:txBody>
          <a:bodyPr vert="horz" lIns="91440" tIns="45720" rIns="91440" bIns="45720" rtlCol="0" anchor="t">
            <a:noAutofit/>
          </a:bodyPr>
          <a:lstStyle>
            <a:lvl1pPr marL="0" indent="0" algn="l" defTabSz="457200" rtl="0" eaLnBrk="1" latinLnBrk="0" hangingPunct="1">
              <a:spcBef>
                <a:spcPct val="20000"/>
              </a:spcBef>
              <a:buClr>
                <a:schemeClr val="bg2"/>
              </a:buClr>
              <a:buFontTx/>
              <a:buNone/>
              <a:defRPr sz="2000" kern="1200">
                <a:solidFill>
                  <a:schemeClr val="tx1"/>
                </a:solidFill>
                <a:latin typeface="+mn-lt"/>
                <a:ea typeface="+mn-ea"/>
                <a:cs typeface="+mn-cs"/>
              </a:defRPr>
            </a:lvl1pPr>
            <a:lvl2pPr marL="357188" indent="-179388" algn="l" defTabSz="457200" rtl="0" eaLnBrk="1" latinLnBrk="0" hangingPunct="1">
              <a:spcBef>
                <a:spcPct val="20000"/>
              </a:spcBef>
              <a:buClr>
                <a:schemeClr val="bg2"/>
              </a:buClr>
              <a:buFont typeface="Arial"/>
              <a:buChar char="•"/>
              <a:tabLst/>
              <a:defRPr sz="2000" kern="1200">
                <a:solidFill>
                  <a:schemeClr val="tx1"/>
                </a:solidFill>
                <a:latin typeface="+mn-lt"/>
                <a:ea typeface="+mn-ea"/>
                <a:cs typeface="+mn-cs"/>
              </a:defRPr>
            </a:lvl2pPr>
            <a:lvl3pPr marL="536575" indent="-179388" algn="l" defTabSz="457200" rtl="0" eaLnBrk="1" latinLnBrk="0" hangingPunct="1">
              <a:spcBef>
                <a:spcPct val="20000"/>
              </a:spcBef>
              <a:buClr>
                <a:schemeClr val="bg2"/>
              </a:buClr>
              <a:buFont typeface="Arial"/>
              <a:buChar char="•"/>
              <a:tabLst/>
              <a:defRPr sz="2000" kern="1200">
                <a:solidFill>
                  <a:schemeClr val="tx1"/>
                </a:solidFill>
                <a:latin typeface="+mn-lt"/>
                <a:ea typeface="+mn-ea"/>
                <a:cs typeface="+mn-cs"/>
              </a:defRPr>
            </a:lvl3pPr>
            <a:lvl4pPr marL="715963" indent="-179388" algn="l" defTabSz="457200" rtl="0" eaLnBrk="1" latinLnBrk="0" hangingPunct="1">
              <a:spcBef>
                <a:spcPct val="20000"/>
              </a:spcBef>
              <a:buClr>
                <a:schemeClr val="bg2"/>
              </a:buClr>
              <a:buFont typeface="Arial"/>
              <a:buChar char="•"/>
              <a:tabLst/>
              <a:defRPr sz="2000" kern="1200">
                <a:solidFill>
                  <a:schemeClr val="tx1"/>
                </a:solidFill>
                <a:latin typeface="+mn-lt"/>
                <a:ea typeface="+mn-ea"/>
                <a:cs typeface="+mn-cs"/>
              </a:defRPr>
            </a:lvl4pPr>
            <a:lvl5pPr marL="889000" indent="-173038" algn="l" defTabSz="457200" rtl="0" eaLnBrk="1" latinLnBrk="0" hangingPunct="1">
              <a:spcBef>
                <a:spcPct val="20000"/>
              </a:spcBef>
              <a:buClr>
                <a:schemeClr val="bg2"/>
              </a:buClr>
              <a:buFont typeface="Arial"/>
              <a:buChar char="•"/>
              <a:tabLst/>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800" dirty="0"/>
              <a:t>Summarise knowledge management in a sentence for a lay audience</a:t>
            </a:r>
            <a:endParaRPr lang="en-GB" sz="2800" dirty="0">
              <a:cs typeface="Arial"/>
            </a:endParaRPr>
          </a:p>
        </p:txBody>
      </p:sp>
      <p:pic>
        <p:nvPicPr>
          <p:cNvPr id="7" name="Graphic 6" descr="Chat RTL">
            <a:extLst>
              <a:ext uri="{FF2B5EF4-FFF2-40B4-BE49-F238E27FC236}">
                <a16:creationId xmlns:a16="http://schemas.microsoft.com/office/drawing/2014/main" id="{3396FC4B-BD93-4570-80E6-F2E9FF8560A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176585" y="1495167"/>
            <a:ext cx="3867665" cy="3867665"/>
          </a:xfrm>
          <a:prstGeom prst="rect">
            <a:avLst/>
          </a:prstGeom>
        </p:spPr>
      </p:pic>
    </p:spTree>
    <p:extLst>
      <p:ext uri="{BB962C8B-B14F-4D97-AF65-F5344CB8AC3E}">
        <p14:creationId xmlns:p14="http://schemas.microsoft.com/office/powerpoint/2010/main" val="24381726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11715BB-6A6E-4A8F-A132-C6F823FF9B92}"/>
              </a:ext>
            </a:extLst>
          </p:cNvPr>
          <p:cNvSpPr>
            <a:spLocks noGrp="1"/>
          </p:cNvSpPr>
          <p:nvPr>
            <p:ph type="sldNum" sz="quarter" idx="10"/>
          </p:nvPr>
        </p:nvSpPr>
        <p:spPr/>
        <p:txBody>
          <a:bodyPr/>
          <a:lstStyle/>
          <a:p>
            <a:fld id="{D66C4C68-9C76-5449-BBA0-107A51179E14}" type="slidenum">
              <a:rPr lang="en-US" smtClean="0"/>
              <a:pPr/>
              <a:t>18</a:t>
            </a:fld>
            <a:endParaRPr lang="en-US" dirty="0"/>
          </a:p>
        </p:txBody>
      </p:sp>
      <p:sp>
        <p:nvSpPr>
          <p:cNvPr id="4" name="Title 3">
            <a:extLst>
              <a:ext uri="{FF2B5EF4-FFF2-40B4-BE49-F238E27FC236}">
                <a16:creationId xmlns:a16="http://schemas.microsoft.com/office/drawing/2014/main" id="{AE1195C7-DA0E-4737-B30A-F45928648FE7}"/>
              </a:ext>
            </a:extLst>
          </p:cNvPr>
          <p:cNvSpPr>
            <a:spLocks noGrp="1"/>
          </p:cNvSpPr>
          <p:nvPr>
            <p:ph type="title"/>
          </p:nvPr>
        </p:nvSpPr>
        <p:spPr/>
        <p:txBody>
          <a:bodyPr/>
          <a:lstStyle/>
          <a:p>
            <a:r>
              <a:rPr lang="en-GB" dirty="0"/>
              <a:t>Activity: KM terminology</a:t>
            </a:r>
          </a:p>
        </p:txBody>
      </p:sp>
      <p:sp>
        <p:nvSpPr>
          <p:cNvPr id="5" name="Rectangle 4">
            <a:extLst>
              <a:ext uri="{FF2B5EF4-FFF2-40B4-BE49-F238E27FC236}">
                <a16:creationId xmlns:a16="http://schemas.microsoft.com/office/drawing/2014/main" id="{48C8DED7-CCC2-441B-9D41-C784B9122550}"/>
              </a:ext>
            </a:extLst>
          </p:cNvPr>
          <p:cNvSpPr/>
          <p:nvPr/>
        </p:nvSpPr>
        <p:spPr>
          <a:xfrm>
            <a:off x="677537" y="1830001"/>
            <a:ext cx="5194452" cy="4401205"/>
          </a:xfrm>
          <a:prstGeom prst="rect">
            <a:avLst/>
          </a:prstGeom>
        </p:spPr>
        <p:txBody>
          <a:bodyPr wrap="square">
            <a:spAutoFit/>
          </a:bodyPr>
          <a:lstStyle/>
          <a:p>
            <a:r>
              <a:rPr lang="en-GB" sz="2800" dirty="0"/>
              <a:t>Look at the examples of KM jargon.</a:t>
            </a:r>
          </a:p>
          <a:p>
            <a:endParaRPr lang="en-GB" sz="2800" dirty="0"/>
          </a:p>
          <a:p>
            <a:pPr marL="514350" indent="-514350">
              <a:buFont typeface="+mj-lt"/>
              <a:buAutoNum type="arabicPeriod"/>
            </a:pPr>
            <a:r>
              <a:rPr lang="en-GB" sz="2800" dirty="0"/>
              <a:t>Can you match the KM terminology with its appropriate definition?</a:t>
            </a:r>
          </a:p>
          <a:p>
            <a:pPr marL="514350" indent="-514350">
              <a:buFont typeface="+mj-lt"/>
              <a:buAutoNum type="arabicPeriod"/>
            </a:pPr>
            <a:endParaRPr lang="en-GB" sz="2800" dirty="0"/>
          </a:p>
          <a:p>
            <a:pPr marL="514350" indent="-514350">
              <a:buFont typeface="+mj-lt"/>
              <a:buAutoNum type="arabicPeriod"/>
            </a:pPr>
            <a:r>
              <a:rPr lang="en-GB" sz="2800" dirty="0"/>
              <a:t>What activities are you involved in? Do you call them something else? </a:t>
            </a:r>
          </a:p>
        </p:txBody>
      </p:sp>
      <p:pic>
        <p:nvPicPr>
          <p:cNvPr id="7" name="Graphic 6" descr="Transfer">
            <a:extLst>
              <a:ext uri="{FF2B5EF4-FFF2-40B4-BE49-F238E27FC236}">
                <a16:creationId xmlns:a16="http://schemas.microsoft.com/office/drawing/2014/main" id="{02672EE0-BE0D-40C2-9475-02782A1B034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82158" y="2678284"/>
            <a:ext cx="2704641" cy="2704641"/>
          </a:xfrm>
          <a:prstGeom prst="rect">
            <a:avLst/>
          </a:prstGeom>
        </p:spPr>
      </p:pic>
    </p:spTree>
    <p:extLst>
      <p:ext uri="{BB962C8B-B14F-4D97-AF65-F5344CB8AC3E}">
        <p14:creationId xmlns:p14="http://schemas.microsoft.com/office/powerpoint/2010/main" val="32900492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9CEC311-398C-48BE-90B0-E5DC6AF663E7}"/>
              </a:ext>
            </a:extLst>
          </p:cNvPr>
          <p:cNvSpPr>
            <a:spLocks noGrp="1"/>
          </p:cNvSpPr>
          <p:nvPr>
            <p:ph idx="1"/>
          </p:nvPr>
        </p:nvSpPr>
        <p:spPr>
          <a:xfrm>
            <a:off x="457200" y="1680294"/>
            <a:ext cx="5580043" cy="4676055"/>
          </a:xfrm>
        </p:spPr>
        <p:txBody>
          <a:bodyPr>
            <a:noAutofit/>
          </a:bodyPr>
          <a:lstStyle/>
          <a:p>
            <a:r>
              <a:rPr lang="en-GB" sz="2800" dirty="0"/>
              <a:t>In groups consider the scenario provided.</a:t>
            </a:r>
          </a:p>
          <a:p>
            <a:pPr marL="342900" indent="-342900">
              <a:buFont typeface="Arial" panose="020B0604020202020204" pitchFamily="34" charset="0"/>
              <a:buChar char="•"/>
            </a:pPr>
            <a:r>
              <a:rPr lang="en-GB" sz="2800" dirty="0"/>
              <a:t>What skills would you draw upon and apply?</a:t>
            </a:r>
          </a:p>
          <a:p>
            <a:pPr marL="342900" indent="-342900">
              <a:buFont typeface="Arial" panose="020B0604020202020204" pitchFamily="34" charset="0"/>
              <a:buChar char="•"/>
            </a:pPr>
            <a:r>
              <a:rPr lang="en-GB" sz="2800" dirty="0"/>
              <a:t>Which tools and products would you use?</a:t>
            </a:r>
          </a:p>
          <a:p>
            <a:pPr marL="342900" indent="-342900">
              <a:buFont typeface="Arial" panose="020B0604020202020204" pitchFamily="34" charset="0"/>
              <a:buChar char="•"/>
            </a:pPr>
            <a:r>
              <a:rPr lang="en-GB" sz="2800" dirty="0"/>
              <a:t>How would you work with different teams?</a:t>
            </a:r>
          </a:p>
        </p:txBody>
      </p:sp>
      <p:sp>
        <p:nvSpPr>
          <p:cNvPr id="3" name="Slide Number Placeholder 2">
            <a:extLst>
              <a:ext uri="{FF2B5EF4-FFF2-40B4-BE49-F238E27FC236}">
                <a16:creationId xmlns:a16="http://schemas.microsoft.com/office/drawing/2014/main" id="{265666E6-C5BA-41D7-AC3F-E26BCE25C4A5}"/>
              </a:ext>
            </a:extLst>
          </p:cNvPr>
          <p:cNvSpPr>
            <a:spLocks noGrp="1"/>
          </p:cNvSpPr>
          <p:nvPr>
            <p:ph type="sldNum" sz="quarter" idx="10"/>
          </p:nvPr>
        </p:nvSpPr>
        <p:spPr/>
        <p:txBody>
          <a:bodyPr/>
          <a:lstStyle/>
          <a:p>
            <a:fld id="{D66C4C68-9C76-5449-BBA0-107A51179E14}" type="slidenum">
              <a:rPr lang="en-US" smtClean="0"/>
              <a:pPr/>
              <a:t>19</a:t>
            </a:fld>
            <a:endParaRPr lang="en-US" dirty="0"/>
          </a:p>
        </p:txBody>
      </p:sp>
      <p:sp>
        <p:nvSpPr>
          <p:cNvPr id="4" name="Title 3">
            <a:extLst>
              <a:ext uri="{FF2B5EF4-FFF2-40B4-BE49-F238E27FC236}">
                <a16:creationId xmlns:a16="http://schemas.microsoft.com/office/drawing/2014/main" id="{EDCA8367-6E5A-4FB2-B55F-371930C6AA6F}"/>
              </a:ext>
            </a:extLst>
          </p:cNvPr>
          <p:cNvSpPr>
            <a:spLocks noGrp="1"/>
          </p:cNvSpPr>
          <p:nvPr>
            <p:ph type="title"/>
          </p:nvPr>
        </p:nvSpPr>
        <p:spPr/>
        <p:txBody>
          <a:bodyPr/>
          <a:lstStyle/>
          <a:p>
            <a:r>
              <a:rPr lang="en-GB" dirty="0"/>
              <a:t>Activity: Applying your skills</a:t>
            </a:r>
          </a:p>
        </p:txBody>
      </p:sp>
      <p:pic>
        <p:nvPicPr>
          <p:cNvPr id="8" name="Graphic 7" descr="Tools">
            <a:extLst>
              <a:ext uri="{FF2B5EF4-FFF2-40B4-BE49-F238E27FC236}">
                <a16:creationId xmlns:a16="http://schemas.microsoft.com/office/drawing/2014/main" id="{F65F24B5-70A5-4423-9BE3-AFF3B14297E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90418" y="2509091"/>
            <a:ext cx="2900192" cy="2900192"/>
          </a:xfrm>
          <a:prstGeom prst="rect">
            <a:avLst/>
          </a:prstGeom>
        </p:spPr>
      </p:pic>
    </p:spTree>
    <p:extLst>
      <p:ext uri="{BB962C8B-B14F-4D97-AF65-F5344CB8AC3E}">
        <p14:creationId xmlns:p14="http://schemas.microsoft.com/office/powerpoint/2010/main" val="24660342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Person with idea">
            <a:extLst>
              <a:ext uri="{FF2B5EF4-FFF2-40B4-BE49-F238E27FC236}">
                <a16:creationId xmlns:a16="http://schemas.microsoft.com/office/drawing/2014/main" id="{1BFA67E3-3A4A-4A02-89FF-C7110573B210}"/>
              </a:ext>
            </a:extLst>
          </p:cNvPr>
          <p:cNvPicPr>
            <a:picLocks noGrp="1" noChangeAspect="1"/>
          </p:cNvPicPr>
          <p:nvPr>
            <p:ph idx="1"/>
          </p:nvPr>
        </p:nvPicPr>
        <p:blipFill>
          <a:blip r:embed="rId3">
            <a:extLst>
              <a:ext uri="{96DAC541-7B7A-43D3-8B79-37D633B846F1}">
                <asvg:svgBlip xmlns:asvg="http://schemas.microsoft.com/office/drawing/2016/SVG/main" r:embed="rId4"/>
              </a:ext>
            </a:extLst>
          </a:blip>
          <a:stretch>
            <a:fillRect/>
          </a:stretch>
        </p:blipFill>
        <p:spPr>
          <a:xfrm>
            <a:off x="4102895" y="1670447"/>
            <a:ext cx="4190205" cy="4190205"/>
          </a:xfrm>
        </p:spPr>
      </p:pic>
      <p:sp>
        <p:nvSpPr>
          <p:cNvPr id="3" name="Slide Number Placeholder 2">
            <a:extLst>
              <a:ext uri="{FF2B5EF4-FFF2-40B4-BE49-F238E27FC236}">
                <a16:creationId xmlns:a16="http://schemas.microsoft.com/office/drawing/2014/main" id="{949837A8-66A6-4ECB-B39D-D3252CEBEE6C}"/>
              </a:ext>
            </a:extLst>
          </p:cNvPr>
          <p:cNvSpPr>
            <a:spLocks noGrp="1"/>
          </p:cNvSpPr>
          <p:nvPr>
            <p:ph type="sldNum" sz="quarter" idx="10"/>
          </p:nvPr>
        </p:nvSpPr>
        <p:spPr/>
        <p:txBody>
          <a:bodyPr/>
          <a:lstStyle/>
          <a:p>
            <a:fld id="{D66C4C68-9C76-5449-BBA0-107A51179E14}" type="slidenum">
              <a:rPr lang="en-US" smtClean="0"/>
              <a:pPr/>
              <a:t>2</a:t>
            </a:fld>
            <a:endParaRPr lang="en-US" dirty="0"/>
          </a:p>
        </p:txBody>
      </p:sp>
      <p:sp>
        <p:nvSpPr>
          <p:cNvPr id="4" name="Title 3">
            <a:extLst>
              <a:ext uri="{FF2B5EF4-FFF2-40B4-BE49-F238E27FC236}">
                <a16:creationId xmlns:a16="http://schemas.microsoft.com/office/drawing/2014/main" id="{C6CE6CD8-9C74-4EA3-B39E-3086D760C3F6}"/>
              </a:ext>
            </a:extLst>
          </p:cNvPr>
          <p:cNvSpPr>
            <a:spLocks noGrp="1"/>
          </p:cNvSpPr>
          <p:nvPr>
            <p:ph type="title"/>
          </p:nvPr>
        </p:nvSpPr>
        <p:spPr>
          <a:xfrm>
            <a:off x="1193801" y="546891"/>
            <a:ext cx="3555999" cy="3987188"/>
          </a:xfrm>
        </p:spPr>
        <p:txBody>
          <a:bodyPr>
            <a:normAutofit/>
          </a:bodyPr>
          <a:lstStyle/>
          <a:p>
            <a:r>
              <a:rPr lang="en-GB" sz="4000" dirty="0"/>
              <a:t>What do you hope to get out of today?</a:t>
            </a:r>
          </a:p>
        </p:txBody>
      </p:sp>
    </p:spTree>
    <p:extLst>
      <p:ext uri="{BB962C8B-B14F-4D97-AF65-F5344CB8AC3E}">
        <p14:creationId xmlns:p14="http://schemas.microsoft.com/office/powerpoint/2010/main" val="2574326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FE75745-19A7-45F0-BD98-21E6F27ED6B7}"/>
              </a:ext>
            </a:extLst>
          </p:cNvPr>
          <p:cNvSpPr>
            <a:spLocks noGrp="1"/>
          </p:cNvSpPr>
          <p:nvPr>
            <p:ph type="sldNum" sz="quarter" idx="10"/>
          </p:nvPr>
        </p:nvSpPr>
        <p:spPr/>
        <p:txBody>
          <a:bodyPr/>
          <a:lstStyle/>
          <a:p>
            <a:fld id="{D66C4C68-9C76-5449-BBA0-107A51179E14}" type="slidenum">
              <a:rPr lang="en-US" smtClean="0"/>
              <a:pPr/>
              <a:t>20</a:t>
            </a:fld>
            <a:endParaRPr lang="en-US" dirty="0"/>
          </a:p>
        </p:txBody>
      </p:sp>
      <p:sp>
        <p:nvSpPr>
          <p:cNvPr id="4" name="Title 3">
            <a:extLst>
              <a:ext uri="{FF2B5EF4-FFF2-40B4-BE49-F238E27FC236}">
                <a16:creationId xmlns:a16="http://schemas.microsoft.com/office/drawing/2014/main" id="{BB3A05A3-93D8-43AE-990B-54E75857370D}"/>
              </a:ext>
            </a:extLst>
          </p:cNvPr>
          <p:cNvSpPr>
            <a:spLocks noGrp="1"/>
          </p:cNvSpPr>
          <p:nvPr>
            <p:ph type="title"/>
          </p:nvPr>
        </p:nvSpPr>
        <p:spPr>
          <a:xfrm>
            <a:off x="5916058" y="1475375"/>
            <a:ext cx="3095740" cy="3446307"/>
          </a:xfrm>
        </p:spPr>
        <p:txBody>
          <a:bodyPr>
            <a:normAutofit fontScale="90000"/>
          </a:bodyPr>
          <a:lstStyle/>
          <a:p>
            <a:r>
              <a:rPr lang="en-GB" sz="4600" dirty="0"/>
              <a:t>The Great </a:t>
            </a:r>
            <a:r>
              <a:rPr lang="en-GB" sz="4600" dirty="0" err="1"/>
              <a:t>YOHHLNet</a:t>
            </a:r>
            <a:r>
              <a:rPr lang="en-GB" sz="4600" dirty="0"/>
              <a:t> </a:t>
            </a:r>
            <a:br>
              <a:rPr lang="en-GB" sz="4600" dirty="0"/>
            </a:br>
            <a:r>
              <a:rPr lang="en-GB" sz="4600" dirty="0"/>
              <a:t>Spaghetti Towers challenge</a:t>
            </a:r>
          </a:p>
        </p:txBody>
      </p:sp>
      <p:pic>
        <p:nvPicPr>
          <p:cNvPr id="7" name="Picture 6">
            <a:extLst>
              <a:ext uri="{FF2B5EF4-FFF2-40B4-BE49-F238E27FC236}">
                <a16:creationId xmlns:a16="http://schemas.microsoft.com/office/drawing/2014/main" id="{3EB0646B-F550-4958-A9E8-150F07E6B836}"/>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33217"/>
          <a:stretch/>
        </p:blipFill>
        <p:spPr>
          <a:xfrm>
            <a:off x="0" y="0"/>
            <a:ext cx="5596940" cy="6858000"/>
          </a:xfrm>
          <a:prstGeom prst="rect">
            <a:avLst/>
          </a:prstGeom>
        </p:spPr>
      </p:pic>
    </p:spTree>
    <p:extLst>
      <p:ext uri="{BB962C8B-B14F-4D97-AF65-F5344CB8AC3E}">
        <p14:creationId xmlns:p14="http://schemas.microsoft.com/office/powerpoint/2010/main" val="13613721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73CE6D-037C-41EC-A5D4-B06F85DDBDCD}"/>
              </a:ext>
            </a:extLst>
          </p:cNvPr>
          <p:cNvSpPr>
            <a:spLocks noGrp="1"/>
          </p:cNvSpPr>
          <p:nvPr>
            <p:ph idx="1"/>
          </p:nvPr>
        </p:nvSpPr>
        <p:spPr/>
        <p:txBody>
          <a:bodyPr/>
          <a:lstStyle/>
          <a:p>
            <a:pPr fontAlgn="base"/>
            <a:r>
              <a:rPr lang="en-GB" dirty="0"/>
              <a:t>​</a:t>
            </a:r>
          </a:p>
          <a:p>
            <a:pPr marL="342900" indent="-342900" fontAlgn="base">
              <a:buFont typeface="Arial" panose="020B0604020202020204" pitchFamily="34" charset="0"/>
              <a:buChar char="•"/>
            </a:pPr>
            <a:r>
              <a:rPr lang="en-GB" dirty="0"/>
              <a:t>Understand the value of the After Action Review to harness learning and enable improvement</a:t>
            </a:r>
            <a:r>
              <a:rPr lang="en-US" dirty="0"/>
              <a:t>​</a:t>
            </a:r>
          </a:p>
          <a:p>
            <a:pPr marL="342900" indent="-342900" fontAlgn="base">
              <a:buFont typeface="Arial" panose="020B0604020202020204" pitchFamily="34" charset="0"/>
              <a:buChar char="•"/>
            </a:pPr>
            <a:r>
              <a:rPr lang="en-GB" dirty="0"/>
              <a:t>Have practical experience of using spaghetti and marshmallows to demonstrate the After Action Review process</a:t>
            </a:r>
            <a:r>
              <a:rPr lang="en-US" dirty="0"/>
              <a:t>​</a:t>
            </a:r>
          </a:p>
          <a:p>
            <a:pPr marL="342900" indent="-342900" fontAlgn="base">
              <a:buFont typeface="Arial" panose="020B0604020202020204" pitchFamily="34" charset="0"/>
              <a:buChar char="•"/>
            </a:pPr>
            <a:r>
              <a:rPr lang="en-GB" dirty="0"/>
              <a:t>Gain hints and tips on how to facilitate an After Action Review</a:t>
            </a:r>
            <a:endParaRPr lang="en-US" dirty="0"/>
          </a:p>
        </p:txBody>
      </p:sp>
      <p:sp>
        <p:nvSpPr>
          <p:cNvPr id="3" name="Slide Number Placeholder 2">
            <a:extLst>
              <a:ext uri="{FF2B5EF4-FFF2-40B4-BE49-F238E27FC236}">
                <a16:creationId xmlns:a16="http://schemas.microsoft.com/office/drawing/2014/main" id="{F54A1EED-2C1E-4330-B5E0-0A005066435D}"/>
              </a:ext>
            </a:extLst>
          </p:cNvPr>
          <p:cNvSpPr>
            <a:spLocks noGrp="1"/>
          </p:cNvSpPr>
          <p:nvPr>
            <p:ph type="sldNum" sz="quarter" idx="10"/>
          </p:nvPr>
        </p:nvSpPr>
        <p:spPr/>
        <p:txBody>
          <a:bodyPr/>
          <a:lstStyle/>
          <a:p>
            <a:fld id="{D66C4C68-9C76-5449-BBA0-107A51179E14}" type="slidenum">
              <a:rPr lang="en-US" smtClean="0"/>
              <a:pPr/>
              <a:t>21</a:t>
            </a:fld>
            <a:endParaRPr lang="en-US" dirty="0"/>
          </a:p>
        </p:txBody>
      </p:sp>
      <p:sp>
        <p:nvSpPr>
          <p:cNvPr id="4" name="Title 3">
            <a:extLst>
              <a:ext uri="{FF2B5EF4-FFF2-40B4-BE49-F238E27FC236}">
                <a16:creationId xmlns:a16="http://schemas.microsoft.com/office/drawing/2014/main" id="{09BD6827-4349-440D-A52F-6AFCEA30F6C7}"/>
              </a:ext>
            </a:extLst>
          </p:cNvPr>
          <p:cNvSpPr>
            <a:spLocks noGrp="1"/>
          </p:cNvSpPr>
          <p:nvPr>
            <p:ph type="title"/>
          </p:nvPr>
        </p:nvSpPr>
        <p:spPr/>
        <p:txBody>
          <a:bodyPr>
            <a:normAutofit/>
          </a:bodyPr>
          <a:lstStyle/>
          <a:p>
            <a:r>
              <a:rPr lang="en-GB" dirty="0"/>
              <a:t>Following this activity, you will:</a:t>
            </a:r>
            <a:r>
              <a:rPr lang="en-US" dirty="0"/>
              <a:t>​</a:t>
            </a:r>
            <a:endParaRPr lang="en-GB" dirty="0"/>
          </a:p>
        </p:txBody>
      </p:sp>
    </p:spTree>
    <p:extLst>
      <p:ext uri="{BB962C8B-B14F-4D97-AF65-F5344CB8AC3E}">
        <p14:creationId xmlns:p14="http://schemas.microsoft.com/office/powerpoint/2010/main" val="2854707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a:extLst>
              <a:ext uri="{FF2B5EF4-FFF2-40B4-BE49-F238E27FC236}">
                <a16:creationId xmlns:a16="http://schemas.microsoft.com/office/drawing/2014/main" id="{8FB455F0-991F-4D9D-9056-4DA4847AD86C}"/>
              </a:ext>
            </a:extLst>
          </p:cNvPr>
          <p:cNvGraphicFramePr>
            <a:graphicFrameLocks noGrp="1"/>
          </p:cNvGraphicFramePr>
          <p:nvPr>
            <p:ph idx="1"/>
            <p:extLst>
              <p:ext uri="{D42A27DB-BD31-4B8C-83A1-F6EECF244321}">
                <p14:modId xmlns:p14="http://schemas.microsoft.com/office/powerpoint/2010/main" val="757484419"/>
              </p:ext>
            </p:extLst>
          </p:nvPr>
        </p:nvGraphicFramePr>
        <p:xfrm>
          <a:off x="571041" y="2252452"/>
          <a:ext cx="7842250" cy="3951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8E05D0D7-4B2B-468B-9AAC-5FCC47C55B8D}"/>
              </a:ext>
            </a:extLst>
          </p:cNvPr>
          <p:cNvSpPr>
            <a:spLocks noGrp="1"/>
          </p:cNvSpPr>
          <p:nvPr>
            <p:ph type="sldNum" sz="quarter" idx="10"/>
          </p:nvPr>
        </p:nvSpPr>
        <p:spPr/>
        <p:txBody>
          <a:bodyPr/>
          <a:lstStyle/>
          <a:p>
            <a:fld id="{D66C4C68-9C76-5449-BBA0-107A51179E14}" type="slidenum">
              <a:rPr lang="en-US" smtClean="0"/>
              <a:pPr/>
              <a:t>22</a:t>
            </a:fld>
            <a:endParaRPr lang="en-US" dirty="0"/>
          </a:p>
        </p:txBody>
      </p:sp>
      <p:sp>
        <p:nvSpPr>
          <p:cNvPr id="6" name="Title 5">
            <a:extLst>
              <a:ext uri="{FF2B5EF4-FFF2-40B4-BE49-F238E27FC236}">
                <a16:creationId xmlns:a16="http://schemas.microsoft.com/office/drawing/2014/main" id="{80968D11-2791-4AD1-AB57-B7920908483F}"/>
              </a:ext>
            </a:extLst>
          </p:cNvPr>
          <p:cNvSpPr>
            <a:spLocks noGrp="1"/>
          </p:cNvSpPr>
          <p:nvPr>
            <p:ph type="title"/>
          </p:nvPr>
        </p:nvSpPr>
        <p:spPr/>
        <p:txBody>
          <a:bodyPr/>
          <a:lstStyle/>
          <a:p>
            <a:r>
              <a:rPr lang="en-GB" dirty="0"/>
              <a:t>Spaghetti Towers</a:t>
            </a:r>
          </a:p>
        </p:txBody>
      </p:sp>
      <p:sp>
        <p:nvSpPr>
          <p:cNvPr id="8" name="TextBox 7">
            <a:extLst>
              <a:ext uri="{FF2B5EF4-FFF2-40B4-BE49-F238E27FC236}">
                <a16:creationId xmlns:a16="http://schemas.microsoft.com/office/drawing/2014/main" id="{BBE4DB48-82A8-4A22-83B0-4F9584A20838}"/>
              </a:ext>
            </a:extLst>
          </p:cNvPr>
          <p:cNvSpPr txBox="1"/>
          <p:nvPr/>
        </p:nvSpPr>
        <p:spPr>
          <a:xfrm>
            <a:off x="594911" y="1520328"/>
            <a:ext cx="7055778" cy="400110"/>
          </a:xfrm>
          <a:prstGeom prst="rect">
            <a:avLst/>
          </a:prstGeom>
          <a:noFill/>
        </p:spPr>
        <p:txBody>
          <a:bodyPr wrap="none" rtlCol="0">
            <a:spAutoFit/>
          </a:bodyPr>
          <a:lstStyle/>
          <a:p>
            <a:r>
              <a:rPr lang="en-GB" sz="2000" dirty="0"/>
              <a:t>Aim: To build the tallest structure from the materials provided</a:t>
            </a:r>
          </a:p>
        </p:txBody>
      </p:sp>
    </p:spTree>
    <p:extLst>
      <p:ext uri="{BB962C8B-B14F-4D97-AF65-F5344CB8AC3E}">
        <p14:creationId xmlns:p14="http://schemas.microsoft.com/office/powerpoint/2010/main" val="28738807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494B1B-D99A-4FA4-A2C8-A1451F18B58E}"/>
              </a:ext>
            </a:extLst>
          </p:cNvPr>
          <p:cNvSpPr>
            <a:spLocks noGrp="1"/>
          </p:cNvSpPr>
          <p:nvPr>
            <p:ph idx="1"/>
          </p:nvPr>
        </p:nvSpPr>
        <p:spPr>
          <a:xfrm>
            <a:off x="457200" y="1680295"/>
            <a:ext cx="7841707" cy="4808640"/>
          </a:xfrm>
        </p:spPr>
        <p:txBody>
          <a:bodyPr>
            <a:noAutofit/>
          </a:bodyPr>
          <a:lstStyle/>
          <a:p>
            <a:pPr marL="342900" indent="-342900">
              <a:buFont typeface="Arial" panose="020B0604020202020204" pitchFamily="34" charset="0"/>
              <a:buChar char="•"/>
            </a:pPr>
            <a:r>
              <a:rPr lang="en-GB" dirty="0"/>
              <a:t>In your groups, build a spaghetti tower from the materials provided ​</a:t>
            </a:r>
          </a:p>
          <a:p>
            <a:pPr marL="342900" indent="-342900">
              <a:buFont typeface="Arial" panose="020B0604020202020204" pitchFamily="34" charset="0"/>
              <a:buChar char="•"/>
            </a:pPr>
            <a:r>
              <a:rPr lang="en-GB" dirty="0"/>
              <a:t>Only the materials provided may be used ​</a:t>
            </a:r>
          </a:p>
          <a:p>
            <a:pPr marL="342900" indent="-342900">
              <a:buFont typeface="Arial" panose="020B0604020202020204" pitchFamily="34" charset="0"/>
              <a:buChar char="•"/>
            </a:pPr>
            <a:r>
              <a:rPr lang="en-GB" dirty="0"/>
              <a:t>The highest stable tower will be awarded the prize!​</a:t>
            </a:r>
          </a:p>
          <a:p>
            <a:pPr marL="342900" indent="-342900">
              <a:buFont typeface="Arial" panose="020B0604020202020204" pitchFamily="34" charset="0"/>
              <a:buChar char="•"/>
            </a:pPr>
            <a:r>
              <a:rPr lang="en-GB" dirty="0"/>
              <a:t>The judge’s decision is final ​</a:t>
            </a:r>
          </a:p>
          <a:p>
            <a:endParaRPr lang="en-GB" dirty="0"/>
          </a:p>
          <a:p>
            <a:r>
              <a:rPr lang="en-GB" dirty="0"/>
              <a:t>Consider​ learning before you start…​</a:t>
            </a:r>
          </a:p>
          <a:p>
            <a:pPr marL="342900" indent="-342900">
              <a:buFont typeface="Arial" panose="020B0604020202020204" pitchFamily="34" charset="0"/>
              <a:buChar char="•"/>
            </a:pPr>
            <a:r>
              <a:rPr lang="en-GB" dirty="0"/>
              <a:t>Are there any resources you can draw from?​</a:t>
            </a:r>
          </a:p>
          <a:p>
            <a:pPr marL="342900" indent="-342900">
              <a:buFont typeface="Arial" panose="020B0604020202020204" pitchFamily="34" charset="0"/>
              <a:buChar char="•"/>
            </a:pPr>
            <a:r>
              <a:rPr lang="en-GB" dirty="0"/>
              <a:t>Is there any past experience in your team? ​</a:t>
            </a:r>
          </a:p>
          <a:p>
            <a:pPr marL="342900" indent="-342900">
              <a:buFont typeface="Arial" panose="020B0604020202020204" pitchFamily="34" charset="0"/>
              <a:buChar char="•"/>
            </a:pPr>
            <a:r>
              <a:rPr lang="en-GB" dirty="0"/>
              <a:t>Is there an opportunity to learn during (if something goes very well or very badly) ​</a:t>
            </a:r>
          </a:p>
          <a:p>
            <a:endParaRPr lang="en-GB" dirty="0"/>
          </a:p>
          <a:p>
            <a:r>
              <a:rPr lang="en-GB" b="1" dirty="0"/>
              <a:t>Time: 12 minutes starting from NOW! ​</a:t>
            </a:r>
          </a:p>
        </p:txBody>
      </p:sp>
      <p:sp>
        <p:nvSpPr>
          <p:cNvPr id="3" name="Slide Number Placeholder 2">
            <a:extLst>
              <a:ext uri="{FF2B5EF4-FFF2-40B4-BE49-F238E27FC236}">
                <a16:creationId xmlns:a16="http://schemas.microsoft.com/office/drawing/2014/main" id="{9D0974E1-0C18-4DC8-8481-BABF734A96C3}"/>
              </a:ext>
            </a:extLst>
          </p:cNvPr>
          <p:cNvSpPr>
            <a:spLocks noGrp="1"/>
          </p:cNvSpPr>
          <p:nvPr>
            <p:ph type="sldNum" sz="quarter" idx="10"/>
          </p:nvPr>
        </p:nvSpPr>
        <p:spPr/>
        <p:txBody>
          <a:bodyPr/>
          <a:lstStyle/>
          <a:p>
            <a:fld id="{D66C4C68-9C76-5449-BBA0-107A51179E14}" type="slidenum">
              <a:rPr lang="en-US" smtClean="0"/>
              <a:pPr/>
              <a:t>23</a:t>
            </a:fld>
            <a:endParaRPr lang="en-US" dirty="0"/>
          </a:p>
        </p:txBody>
      </p:sp>
      <p:sp>
        <p:nvSpPr>
          <p:cNvPr id="4" name="Title 3">
            <a:extLst>
              <a:ext uri="{FF2B5EF4-FFF2-40B4-BE49-F238E27FC236}">
                <a16:creationId xmlns:a16="http://schemas.microsoft.com/office/drawing/2014/main" id="{7C389C02-8B09-44E5-A1AD-A4A4D6C5DBB6}"/>
              </a:ext>
            </a:extLst>
          </p:cNvPr>
          <p:cNvSpPr>
            <a:spLocks noGrp="1"/>
          </p:cNvSpPr>
          <p:nvPr>
            <p:ph type="title"/>
          </p:nvPr>
        </p:nvSpPr>
        <p:spPr/>
        <p:txBody>
          <a:bodyPr/>
          <a:lstStyle/>
          <a:p>
            <a:r>
              <a:rPr lang="en-GB" dirty="0"/>
              <a:t>Build 1</a:t>
            </a:r>
          </a:p>
        </p:txBody>
      </p:sp>
      <p:pic>
        <p:nvPicPr>
          <p:cNvPr id="5" name="Graphic 4" descr="Stopwatch">
            <a:extLst>
              <a:ext uri="{FF2B5EF4-FFF2-40B4-BE49-F238E27FC236}">
                <a16:creationId xmlns:a16="http://schemas.microsoft.com/office/drawing/2014/main" id="{35CEE76A-F658-4658-A3A8-E4009B7CAF3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091189" y="2888747"/>
            <a:ext cx="1689253" cy="1689253"/>
          </a:xfrm>
          <a:prstGeom prst="rect">
            <a:avLst/>
          </a:prstGeom>
        </p:spPr>
      </p:pic>
    </p:spTree>
    <p:extLst>
      <p:ext uri="{BB962C8B-B14F-4D97-AF65-F5344CB8AC3E}">
        <p14:creationId xmlns:p14="http://schemas.microsoft.com/office/powerpoint/2010/main" val="27743793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4EDB4FC-C3E9-413F-94E2-29C13340BAC1}"/>
              </a:ext>
            </a:extLst>
          </p:cNvPr>
          <p:cNvSpPr>
            <a:spLocks noGrp="1"/>
          </p:cNvSpPr>
          <p:nvPr>
            <p:ph idx="1"/>
          </p:nvPr>
        </p:nvSpPr>
        <p:spPr/>
        <p:txBody>
          <a:bodyPr/>
          <a:lstStyle/>
          <a:p>
            <a:pPr marL="342900" indent="-342900">
              <a:buFont typeface="Arial" panose="020B0604020202020204" pitchFamily="34" charset="0"/>
              <a:buChar char="•"/>
            </a:pPr>
            <a:r>
              <a:rPr lang="en-GB" dirty="0"/>
              <a:t>The AAR is a short structured discussion for all those involved in the activity in question.​</a:t>
            </a:r>
          </a:p>
          <a:p>
            <a:pPr marL="342900" indent="-342900">
              <a:buFont typeface="Arial" panose="020B0604020202020204" pitchFamily="34" charset="0"/>
              <a:buChar char="•"/>
            </a:pPr>
            <a:r>
              <a:rPr lang="en-GB" dirty="0"/>
              <a:t>Aim: To capture learning in a fast and agile manner immediately after  a discrete activity (e.g. an event, a meeting, a key task) where the outcome differed significantly from expectations</a:t>
            </a:r>
          </a:p>
          <a:p>
            <a:pPr marL="342900" indent="-342900">
              <a:buFont typeface="Arial" panose="020B0604020202020204" pitchFamily="34" charset="0"/>
              <a:buChar char="•"/>
            </a:pPr>
            <a:r>
              <a:rPr lang="en-GB" dirty="0"/>
              <a:t>Outputs: A set of recommended actions derived from a team’s experience and know-how, that support a team to replicate success or better deal with a challenge​.</a:t>
            </a:r>
          </a:p>
        </p:txBody>
      </p:sp>
      <p:sp>
        <p:nvSpPr>
          <p:cNvPr id="3" name="Slide Number Placeholder 2">
            <a:extLst>
              <a:ext uri="{FF2B5EF4-FFF2-40B4-BE49-F238E27FC236}">
                <a16:creationId xmlns:a16="http://schemas.microsoft.com/office/drawing/2014/main" id="{0AB55A6B-8E6C-481A-9AD8-F64DA01709AB}"/>
              </a:ext>
            </a:extLst>
          </p:cNvPr>
          <p:cNvSpPr>
            <a:spLocks noGrp="1"/>
          </p:cNvSpPr>
          <p:nvPr>
            <p:ph type="sldNum" sz="quarter" idx="10"/>
          </p:nvPr>
        </p:nvSpPr>
        <p:spPr/>
        <p:txBody>
          <a:bodyPr/>
          <a:lstStyle/>
          <a:p>
            <a:fld id="{D66C4C68-9C76-5449-BBA0-107A51179E14}" type="slidenum">
              <a:rPr lang="en-US" smtClean="0"/>
              <a:pPr/>
              <a:t>24</a:t>
            </a:fld>
            <a:endParaRPr lang="en-US" dirty="0"/>
          </a:p>
        </p:txBody>
      </p:sp>
      <p:sp>
        <p:nvSpPr>
          <p:cNvPr id="4" name="Title 3">
            <a:extLst>
              <a:ext uri="{FF2B5EF4-FFF2-40B4-BE49-F238E27FC236}">
                <a16:creationId xmlns:a16="http://schemas.microsoft.com/office/drawing/2014/main" id="{3DC97B54-C386-448B-80B4-678B3D9A0235}"/>
              </a:ext>
            </a:extLst>
          </p:cNvPr>
          <p:cNvSpPr>
            <a:spLocks noGrp="1"/>
          </p:cNvSpPr>
          <p:nvPr>
            <p:ph type="title"/>
          </p:nvPr>
        </p:nvSpPr>
        <p:spPr/>
        <p:txBody>
          <a:bodyPr>
            <a:normAutofit fontScale="90000"/>
          </a:bodyPr>
          <a:lstStyle/>
          <a:p>
            <a:r>
              <a:rPr lang="en-GB" dirty="0"/>
              <a:t>Group discussion: After Action Review</a:t>
            </a:r>
          </a:p>
        </p:txBody>
      </p:sp>
    </p:spTree>
    <p:extLst>
      <p:ext uri="{BB962C8B-B14F-4D97-AF65-F5344CB8AC3E}">
        <p14:creationId xmlns:p14="http://schemas.microsoft.com/office/powerpoint/2010/main" val="2617361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D6D3ABBB-93DC-4519-A9A7-DE9B70DA11A5}"/>
              </a:ext>
            </a:extLst>
          </p:cNvPr>
          <p:cNvGraphicFramePr>
            <a:graphicFrameLocks noGrp="1"/>
          </p:cNvGraphicFramePr>
          <p:nvPr>
            <p:ph idx="1"/>
            <p:extLst>
              <p:ext uri="{D42A27DB-BD31-4B8C-83A1-F6EECF244321}">
                <p14:modId xmlns:p14="http://schemas.microsoft.com/office/powerpoint/2010/main" val="4288708768"/>
              </p:ext>
            </p:extLst>
          </p:nvPr>
        </p:nvGraphicFramePr>
        <p:xfrm>
          <a:off x="654756" y="666044"/>
          <a:ext cx="6434666" cy="5690306"/>
        </p:xfrm>
        <a:graphic>
          <a:graphicData uri="http://schemas.openxmlformats.org/drawingml/2006/table">
            <a:tbl>
              <a:tblPr>
                <a:tableStyleId>{35758FB7-9AC5-4552-8A53-C91805E547FA}</a:tableStyleId>
              </a:tblPr>
              <a:tblGrid>
                <a:gridCol w="667298">
                  <a:extLst>
                    <a:ext uri="{9D8B030D-6E8A-4147-A177-3AD203B41FA5}">
                      <a16:colId xmlns:a16="http://schemas.microsoft.com/office/drawing/2014/main" val="49047633"/>
                    </a:ext>
                  </a:extLst>
                </a:gridCol>
                <a:gridCol w="2444492">
                  <a:extLst>
                    <a:ext uri="{9D8B030D-6E8A-4147-A177-3AD203B41FA5}">
                      <a16:colId xmlns:a16="http://schemas.microsoft.com/office/drawing/2014/main" val="1301368835"/>
                    </a:ext>
                  </a:extLst>
                </a:gridCol>
                <a:gridCol w="619634">
                  <a:extLst>
                    <a:ext uri="{9D8B030D-6E8A-4147-A177-3AD203B41FA5}">
                      <a16:colId xmlns:a16="http://schemas.microsoft.com/office/drawing/2014/main" val="4164461595"/>
                    </a:ext>
                  </a:extLst>
                </a:gridCol>
                <a:gridCol w="2703242">
                  <a:extLst>
                    <a:ext uri="{9D8B030D-6E8A-4147-A177-3AD203B41FA5}">
                      <a16:colId xmlns:a16="http://schemas.microsoft.com/office/drawing/2014/main" val="1358799256"/>
                    </a:ext>
                  </a:extLst>
                </a:gridCol>
              </a:tblGrid>
              <a:tr h="2661500">
                <a:tc>
                  <a:txBody>
                    <a:bodyPr/>
                    <a:lstStyle/>
                    <a:p>
                      <a:pPr algn="l" fontAlgn="base"/>
                      <a:r>
                        <a:rPr lang="en-GB" sz="2000">
                          <a:effectLst/>
                        </a:rPr>
                        <a:t>1.​</a:t>
                      </a:r>
                      <a:endParaRPr lang="en-GB" sz="2000" b="0" i="0">
                        <a:solidFill>
                          <a:srgbClr val="000000"/>
                        </a:solidFill>
                        <a:effectLst/>
                      </a:endParaRPr>
                    </a:p>
                  </a:txBody>
                  <a:tcPr marL="63730" marR="63730" marT="31865" marB="31865"/>
                </a:tc>
                <a:tc>
                  <a:txBody>
                    <a:bodyPr/>
                    <a:lstStyle/>
                    <a:p>
                      <a:pPr algn="l" fontAlgn="base"/>
                      <a:r>
                        <a:rPr lang="en-GB" sz="2000" dirty="0">
                          <a:effectLst/>
                        </a:rPr>
                        <a:t>What was supposed to happen?​</a:t>
                      </a:r>
                    </a:p>
                    <a:p>
                      <a:pPr algn="l" fontAlgn="base"/>
                      <a:r>
                        <a:rPr lang="en-GB" sz="2000" dirty="0">
                          <a:effectLst/>
                        </a:rPr>
                        <a:t>​</a:t>
                      </a:r>
                    </a:p>
                    <a:p>
                      <a:pPr algn="l" fontAlgn="base"/>
                      <a:r>
                        <a:rPr lang="en-GB" sz="2000" dirty="0">
                          <a:effectLst/>
                        </a:rPr>
                        <a:t>​</a:t>
                      </a:r>
                      <a:endParaRPr lang="en-GB" sz="2000" b="0" i="0" dirty="0">
                        <a:solidFill>
                          <a:srgbClr val="000000"/>
                        </a:solidFill>
                        <a:effectLst/>
                      </a:endParaRPr>
                    </a:p>
                  </a:txBody>
                  <a:tcPr marL="63730" marR="63730" marT="31865" marB="31865"/>
                </a:tc>
                <a:tc>
                  <a:txBody>
                    <a:bodyPr/>
                    <a:lstStyle/>
                    <a:p>
                      <a:pPr algn="l" fontAlgn="base"/>
                      <a:r>
                        <a:rPr lang="en-GB" sz="2000" dirty="0">
                          <a:effectLst/>
                        </a:rPr>
                        <a:t>2.​</a:t>
                      </a:r>
                      <a:endParaRPr lang="en-GB" sz="2000" b="0" i="0" dirty="0">
                        <a:solidFill>
                          <a:srgbClr val="000000"/>
                        </a:solidFill>
                        <a:effectLst/>
                      </a:endParaRPr>
                    </a:p>
                  </a:txBody>
                  <a:tcPr marL="63730" marR="63730" marT="31865" marB="31865"/>
                </a:tc>
                <a:tc>
                  <a:txBody>
                    <a:bodyPr/>
                    <a:lstStyle/>
                    <a:p>
                      <a:pPr algn="l" fontAlgn="base"/>
                      <a:r>
                        <a:rPr lang="en-GB" sz="2000" dirty="0">
                          <a:effectLst/>
                        </a:rPr>
                        <a:t>What actually happened?​</a:t>
                      </a:r>
                    </a:p>
                    <a:p>
                      <a:pPr algn="l" fontAlgn="base"/>
                      <a:endParaRPr lang="en-GB" sz="2000" dirty="0">
                        <a:effectLst/>
                      </a:endParaRPr>
                    </a:p>
                    <a:p>
                      <a:pPr algn="l" fontAlgn="base"/>
                      <a:r>
                        <a:rPr lang="en-GB" sz="2000" dirty="0">
                          <a:effectLst/>
                        </a:rPr>
                        <a:t>What went well and what could have been done better?​</a:t>
                      </a:r>
                    </a:p>
                    <a:p>
                      <a:pPr algn="l" fontAlgn="base"/>
                      <a:r>
                        <a:rPr lang="en-GB" sz="2000" dirty="0">
                          <a:effectLst/>
                        </a:rPr>
                        <a:t>​</a:t>
                      </a:r>
                      <a:endParaRPr lang="en-GB" sz="2000" b="0" i="0" dirty="0">
                        <a:solidFill>
                          <a:srgbClr val="000000"/>
                        </a:solidFill>
                        <a:effectLst/>
                      </a:endParaRPr>
                    </a:p>
                  </a:txBody>
                  <a:tcPr marL="63730" marR="63730" marT="31865" marB="31865"/>
                </a:tc>
                <a:extLst>
                  <a:ext uri="{0D108BD9-81ED-4DB2-BD59-A6C34878D82A}">
                    <a16:rowId xmlns:a16="http://schemas.microsoft.com/office/drawing/2014/main" val="2586526638"/>
                  </a:ext>
                </a:extLst>
              </a:tr>
              <a:tr h="3028806">
                <a:tc>
                  <a:txBody>
                    <a:bodyPr/>
                    <a:lstStyle/>
                    <a:p>
                      <a:pPr algn="l" fontAlgn="base"/>
                      <a:r>
                        <a:rPr lang="en-GB" sz="2000">
                          <a:effectLst/>
                        </a:rPr>
                        <a:t>3.​</a:t>
                      </a:r>
                      <a:endParaRPr lang="en-GB" sz="2000" b="0" i="0">
                        <a:solidFill>
                          <a:srgbClr val="000000"/>
                        </a:solidFill>
                        <a:effectLst/>
                      </a:endParaRPr>
                    </a:p>
                  </a:txBody>
                  <a:tcPr marL="63730" marR="63730" marT="31865" marB="31865"/>
                </a:tc>
                <a:tc>
                  <a:txBody>
                    <a:bodyPr/>
                    <a:lstStyle/>
                    <a:p>
                      <a:pPr algn="l" fontAlgn="base"/>
                      <a:r>
                        <a:rPr lang="en-GB" sz="2000" dirty="0">
                          <a:effectLst/>
                        </a:rPr>
                        <a:t>Why was there a difference?​</a:t>
                      </a:r>
                    </a:p>
                    <a:p>
                      <a:pPr algn="l" fontAlgn="base"/>
                      <a:endParaRPr lang="en-GB" sz="2000" dirty="0">
                        <a:effectLst/>
                      </a:endParaRPr>
                    </a:p>
                    <a:p>
                      <a:pPr algn="l" fontAlgn="base"/>
                      <a:r>
                        <a:rPr lang="en-GB" sz="2000" dirty="0">
                          <a:effectLst/>
                        </a:rPr>
                        <a:t>What caused the results?​</a:t>
                      </a:r>
                    </a:p>
                    <a:p>
                      <a:pPr algn="l" fontAlgn="base"/>
                      <a:r>
                        <a:rPr lang="en-GB" sz="2000" dirty="0">
                          <a:effectLst/>
                        </a:rPr>
                        <a:t>​</a:t>
                      </a:r>
                      <a:endParaRPr lang="en-GB" sz="2000" b="0" i="0" dirty="0">
                        <a:solidFill>
                          <a:srgbClr val="000000"/>
                        </a:solidFill>
                        <a:effectLst/>
                      </a:endParaRPr>
                    </a:p>
                  </a:txBody>
                  <a:tcPr marL="63730" marR="63730" marT="31865" marB="31865"/>
                </a:tc>
                <a:tc>
                  <a:txBody>
                    <a:bodyPr/>
                    <a:lstStyle/>
                    <a:p>
                      <a:pPr algn="l" fontAlgn="base"/>
                      <a:r>
                        <a:rPr lang="en-GB" sz="2000">
                          <a:effectLst/>
                        </a:rPr>
                        <a:t>4.​</a:t>
                      </a:r>
                      <a:endParaRPr lang="en-GB" sz="2000" b="0" i="0">
                        <a:solidFill>
                          <a:srgbClr val="000000"/>
                        </a:solidFill>
                        <a:effectLst/>
                      </a:endParaRPr>
                    </a:p>
                  </a:txBody>
                  <a:tcPr marL="63730" marR="63730" marT="31865" marB="31865"/>
                </a:tc>
                <a:tc>
                  <a:txBody>
                    <a:bodyPr/>
                    <a:lstStyle/>
                    <a:p>
                      <a:pPr algn="l" fontAlgn="base"/>
                      <a:r>
                        <a:rPr lang="en-GB" sz="2000" dirty="0">
                          <a:effectLst/>
                        </a:rPr>
                        <a:t>What can we learn from this?​</a:t>
                      </a:r>
                    </a:p>
                    <a:p>
                      <a:pPr algn="l" fontAlgn="base"/>
                      <a:endParaRPr lang="en-GB" sz="2000" dirty="0">
                        <a:effectLst/>
                      </a:endParaRPr>
                    </a:p>
                    <a:p>
                      <a:pPr algn="l" fontAlgn="base"/>
                      <a:r>
                        <a:rPr lang="en-GB" sz="2000" dirty="0">
                          <a:effectLst/>
                        </a:rPr>
                        <a:t>What actions can be taken to improve or sustain what went well?​</a:t>
                      </a:r>
                    </a:p>
                    <a:p>
                      <a:pPr algn="l" fontAlgn="base"/>
                      <a:r>
                        <a:rPr lang="en-GB" sz="2000" dirty="0">
                          <a:effectLst/>
                        </a:rPr>
                        <a:t>​</a:t>
                      </a:r>
                      <a:endParaRPr lang="en-GB" sz="2000" b="0" i="0" dirty="0">
                        <a:solidFill>
                          <a:srgbClr val="000000"/>
                        </a:solidFill>
                        <a:effectLst/>
                      </a:endParaRPr>
                    </a:p>
                  </a:txBody>
                  <a:tcPr marL="63730" marR="63730" marT="31865" marB="31865"/>
                </a:tc>
                <a:extLst>
                  <a:ext uri="{0D108BD9-81ED-4DB2-BD59-A6C34878D82A}">
                    <a16:rowId xmlns:a16="http://schemas.microsoft.com/office/drawing/2014/main" val="3843680823"/>
                  </a:ext>
                </a:extLst>
              </a:tr>
            </a:tbl>
          </a:graphicData>
        </a:graphic>
      </p:graphicFrame>
      <p:sp>
        <p:nvSpPr>
          <p:cNvPr id="3" name="Slide Number Placeholder 2">
            <a:extLst>
              <a:ext uri="{FF2B5EF4-FFF2-40B4-BE49-F238E27FC236}">
                <a16:creationId xmlns:a16="http://schemas.microsoft.com/office/drawing/2014/main" id="{B7BDADD0-2FBE-49CA-AA8A-CC7151C7EF06}"/>
              </a:ext>
            </a:extLst>
          </p:cNvPr>
          <p:cNvSpPr>
            <a:spLocks noGrp="1"/>
          </p:cNvSpPr>
          <p:nvPr>
            <p:ph type="sldNum" sz="quarter" idx="10"/>
          </p:nvPr>
        </p:nvSpPr>
        <p:spPr/>
        <p:txBody>
          <a:bodyPr/>
          <a:lstStyle/>
          <a:p>
            <a:fld id="{D66C4C68-9C76-5449-BBA0-107A51179E14}" type="slidenum">
              <a:rPr lang="en-US" smtClean="0"/>
              <a:pPr/>
              <a:t>25</a:t>
            </a:fld>
            <a:endParaRPr lang="en-US" dirty="0"/>
          </a:p>
        </p:txBody>
      </p:sp>
      <p:sp>
        <p:nvSpPr>
          <p:cNvPr id="6" name="Rectangle 1">
            <a:extLst>
              <a:ext uri="{FF2B5EF4-FFF2-40B4-BE49-F238E27FC236}">
                <a16:creationId xmlns:a16="http://schemas.microsoft.com/office/drawing/2014/main" id="{62F6A5B9-5015-490F-B093-62E06BB5C88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rgbClr val="000000"/>
                </a:solidFill>
                <a:effectLst/>
                <a:latin typeface="Times New Roman" panose="02020603050405020304" pitchFamily="18" charset="0"/>
                <a:cs typeface="Times New Roman" panose="02020603050405020304" pitchFamily="18" charset="0"/>
              </a:rPr>
              <a:t> </a:t>
            </a:r>
            <a:endParaRPr kumimoji="0" lang="en-US" altLang="en-US" sz="1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781016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E494B1B-D99A-4FA4-A2C8-A1451F18B58E}"/>
              </a:ext>
            </a:extLst>
          </p:cNvPr>
          <p:cNvSpPr>
            <a:spLocks noGrp="1"/>
          </p:cNvSpPr>
          <p:nvPr>
            <p:ph idx="1"/>
          </p:nvPr>
        </p:nvSpPr>
        <p:spPr>
          <a:xfrm>
            <a:off x="457200" y="1680295"/>
            <a:ext cx="7841707" cy="4808640"/>
          </a:xfrm>
        </p:spPr>
        <p:txBody>
          <a:bodyPr>
            <a:noAutofit/>
          </a:bodyPr>
          <a:lstStyle/>
          <a:p>
            <a:r>
              <a:rPr lang="en-GB" dirty="0"/>
              <a:t>The same rules apply!</a:t>
            </a:r>
          </a:p>
          <a:p>
            <a:endParaRPr lang="en-GB" dirty="0"/>
          </a:p>
          <a:p>
            <a:r>
              <a:rPr lang="en-GB" dirty="0"/>
              <a:t>Consider​ learning before you start…​</a:t>
            </a:r>
          </a:p>
          <a:p>
            <a:pPr marL="342900" indent="-342900">
              <a:buFont typeface="Arial" panose="020B0604020202020204" pitchFamily="34" charset="0"/>
              <a:buChar char="•"/>
            </a:pPr>
            <a:r>
              <a:rPr lang="en-GB" dirty="0"/>
              <a:t>Can you apply the AAR recommendations?​</a:t>
            </a:r>
          </a:p>
          <a:p>
            <a:pPr marL="342900" indent="-342900">
              <a:buFont typeface="Arial" panose="020B0604020202020204" pitchFamily="34" charset="0"/>
              <a:buChar char="•"/>
            </a:pPr>
            <a:r>
              <a:rPr lang="en-GB" dirty="0"/>
              <a:t>Are there any resources you can draw from?​</a:t>
            </a:r>
          </a:p>
          <a:p>
            <a:pPr marL="342900" indent="-342900">
              <a:buFont typeface="Arial" panose="020B0604020202020204" pitchFamily="34" charset="0"/>
              <a:buChar char="•"/>
            </a:pPr>
            <a:r>
              <a:rPr lang="en-GB" dirty="0"/>
              <a:t>Is there an opportunity to learn during (if something goes very well or very badly) </a:t>
            </a:r>
          </a:p>
          <a:p>
            <a:pPr marL="342900" indent="-342900">
              <a:buFont typeface="Arial" panose="020B0604020202020204" pitchFamily="34" charset="0"/>
              <a:buChar char="•"/>
            </a:pPr>
            <a:endParaRPr lang="en-GB" dirty="0"/>
          </a:p>
          <a:p>
            <a:r>
              <a:rPr lang="en-GB" b="1" dirty="0"/>
              <a:t>Time: 10 minutes starting from NOW! ​</a:t>
            </a:r>
          </a:p>
        </p:txBody>
      </p:sp>
      <p:sp>
        <p:nvSpPr>
          <p:cNvPr id="3" name="Slide Number Placeholder 2">
            <a:extLst>
              <a:ext uri="{FF2B5EF4-FFF2-40B4-BE49-F238E27FC236}">
                <a16:creationId xmlns:a16="http://schemas.microsoft.com/office/drawing/2014/main" id="{9D0974E1-0C18-4DC8-8481-BABF734A96C3}"/>
              </a:ext>
            </a:extLst>
          </p:cNvPr>
          <p:cNvSpPr>
            <a:spLocks noGrp="1"/>
          </p:cNvSpPr>
          <p:nvPr>
            <p:ph type="sldNum" sz="quarter" idx="10"/>
          </p:nvPr>
        </p:nvSpPr>
        <p:spPr/>
        <p:txBody>
          <a:bodyPr/>
          <a:lstStyle/>
          <a:p>
            <a:fld id="{D66C4C68-9C76-5449-BBA0-107A51179E14}" type="slidenum">
              <a:rPr lang="en-US" smtClean="0"/>
              <a:pPr/>
              <a:t>26</a:t>
            </a:fld>
            <a:endParaRPr lang="en-US" dirty="0"/>
          </a:p>
        </p:txBody>
      </p:sp>
      <p:sp>
        <p:nvSpPr>
          <p:cNvPr id="4" name="Title 3">
            <a:extLst>
              <a:ext uri="{FF2B5EF4-FFF2-40B4-BE49-F238E27FC236}">
                <a16:creationId xmlns:a16="http://schemas.microsoft.com/office/drawing/2014/main" id="{7C389C02-8B09-44E5-A1AD-A4A4D6C5DBB6}"/>
              </a:ext>
            </a:extLst>
          </p:cNvPr>
          <p:cNvSpPr>
            <a:spLocks noGrp="1"/>
          </p:cNvSpPr>
          <p:nvPr>
            <p:ph type="title"/>
          </p:nvPr>
        </p:nvSpPr>
        <p:spPr/>
        <p:txBody>
          <a:bodyPr/>
          <a:lstStyle/>
          <a:p>
            <a:r>
              <a:rPr lang="en-GB" dirty="0"/>
              <a:t>Build 2</a:t>
            </a:r>
          </a:p>
        </p:txBody>
      </p:sp>
      <p:pic>
        <p:nvPicPr>
          <p:cNvPr id="6" name="Graphic 5" descr="Stopwatch">
            <a:extLst>
              <a:ext uri="{FF2B5EF4-FFF2-40B4-BE49-F238E27FC236}">
                <a16:creationId xmlns:a16="http://schemas.microsoft.com/office/drawing/2014/main" id="{5EA719A4-197B-4CF6-A731-0A583593BE1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05599" y="4221788"/>
            <a:ext cx="1689253" cy="1689253"/>
          </a:xfrm>
          <a:prstGeom prst="rect">
            <a:avLst/>
          </a:prstGeom>
        </p:spPr>
      </p:pic>
    </p:spTree>
    <p:extLst>
      <p:ext uri="{BB962C8B-B14F-4D97-AF65-F5344CB8AC3E}">
        <p14:creationId xmlns:p14="http://schemas.microsoft.com/office/powerpoint/2010/main" val="7829225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492DD32-1691-4059-8C32-E28597AF1C2A}"/>
              </a:ext>
            </a:extLst>
          </p:cNvPr>
          <p:cNvSpPr>
            <a:spLocks noGrp="1"/>
          </p:cNvSpPr>
          <p:nvPr>
            <p:ph idx="1"/>
          </p:nvPr>
        </p:nvSpPr>
        <p:spPr/>
        <p:txBody>
          <a:bodyPr>
            <a:normAutofit/>
          </a:bodyPr>
          <a:lstStyle/>
          <a:p>
            <a:r>
              <a:rPr lang="en-GB" dirty="0"/>
              <a:t>You’ve completed 2 builds of spaghetti towers and conducted an After Action Review​…</a:t>
            </a:r>
          </a:p>
          <a:p>
            <a:endParaRPr lang="en-GB" dirty="0"/>
          </a:p>
          <a:p>
            <a:r>
              <a:rPr lang="en-GB" dirty="0"/>
              <a:t>Which team will be crowned the winner?!</a:t>
            </a:r>
          </a:p>
          <a:p>
            <a:endParaRPr lang="en-GB" dirty="0"/>
          </a:p>
          <a:p>
            <a:r>
              <a:rPr lang="en-GB" dirty="0"/>
              <a:t>​</a:t>
            </a:r>
          </a:p>
          <a:p>
            <a:r>
              <a:rPr lang="en-GB" dirty="0"/>
              <a:t>Consider…</a:t>
            </a:r>
          </a:p>
          <a:p>
            <a:pPr marL="342900" indent="-342900">
              <a:buFont typeface="Arial" panose="020B0604020202020204" pitchFamily="34" charset="0"/>
              <a:buChar char="•"/>
            </a:pPr>
            <a:r>
              <a:rPr lang="en-GB" dirty="0"/>
              <a:t>Did you apply the lessons second time around?​</a:t>
            </a:r>
          </a:p>
          <a:p>
            <a:pPr marL="342900" indent="-342900">
              <a:buFont typeface="Arial" panose="020B0604020202020204" pitchFamily="34" charset="0"/>
              <a:buChar char="•"/>
            </a:pPr>
            <a:r>
              <a:rPr lang="en-GB" dirty="0"/>
              <a:t>Did you draw knowledge from elsewhere?​</a:t>
            </a:r>
          </a:p>
          <a:p>
            <a:pPr marL="342900" indent="-342900">
              <a:buFont typeface="Arial" panose="020B0604020202020204" pitchFamily="34" charset="0"/>
              <a:buChar char="•"/>
            </a:pPr>
            <a:r>
              <a:rPr lang="en-GB" dirty="0"/>
              <a:t>Did you improve?</a:t>
            </a:r>
          </a:p>
        </p:txBody>
      </p:sp>
      <p:sp>
        <p:nvSpPr>
          <p:cNvPr id="3" name="Slide Number Placeholder 2">
            <a:extLst>
              <a:ext uri="{FF2B5EF4-FFF2-40B4-BE49-F238E27FC236}">
                <a16:creationId xmlns:a16="http://schemas.microsoft.com/office/drawing/2014/main" id="{3A7C2648-4A00-4932-AEAC-4A9B3435F67B}"/>
              </a:ext>
            </a:extLst>
          </p:cNvPr>
          <p:cNvSpPr>
            <a:spLocks noGrp="1"/>
          </p:cNvSpPr>
          <p:nvPr>
            <p:ph type="sldNum" sz="quarter" idx="10"/>
          </p:nvPr>
        </p:nvSpPr>
        <p:spPr/>
        <p:txBody>
          <a:bodyPr/>
          <a:lstStyle/>
          <a:p>
            <a:fld id="{D66C4C68-9C76-5449-BBA0-107A51179E14}" type="slidenum">
              <a:rPr lang="en-US" smtClean="0"/>
              <a:pPr/>
              <a:t>27</a:t>
            </a:fld>
            <a:endParaRPr lang="en-US" dirty="0"/>
          </a:p>
        </p:txBody>
      </p:sp>
      <p:sp>
        <p:nvSpPr>
          <p:cNvPr id="4" name="Title 3">
            <a:extLst>
              <a:ext uri="{FF2B5EF4-FFF2-40B4-BE49-F238E27FC236}">
                <a16:creationId xmlns:a16="http://schemas.microsoft.com/office/drawing/2014/main" id="{AA2BBA21-B365-4FA3-B27C-49E046A8771C}"/>
              </a:ext>
            </a:extLst>
          </p:cNvPr>
          <p:cNvSpPr>
            <a:spLocks noGrp="1"/>
          </p:cNvSpPr>
          <p:nvPr>
            <p:ph type="title"/>
          </p:nvPr>
        </p:nvSpPr>
        <p:spPr/>
        <p:txBody>
          <a:bodyPr/>
          <a:lstStyle/>
          <a:p>
            <a:r>
              <a:rPr lang="en-GB" dirty="0"/>
              <a:t>Activity summary</a:t>
            </a:r>
          </a:p>
        </p:txBody>
      </p:sp>
      <p:pic>
        <p:nvPicPr>
          <p:cNvPr id="8" name="Graphic 7" descr="Trophy">
            <a:extLst>
              <a:ext uri="{FF2B5EF4-FFF2-40B4-BE49-F238E27FC236}">
                <a16:creationId xmlns:a16="http://schemas.microsoft.com/office/drawing/2014/main" id="{003421CC-7D24-4993-89F2-71E17B0557E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83856" y="2284063"/>
            <a:ext cx="3152660" cy="3152660"/>
          </a:xfrm>
          <a:prstGeom prst="rect">
            <a:avLst/>
          </a:prstGeom>
        </p:spPr>
      </p:pic>
    </p:spTree>
    <p:extLst>
      <p:ext uri="{BB962C8B-B14F-4D97-AF65-F5344CB8AC3E}">
        <p14:creationId xmlns:p14="http://schemas.microsoft.com/office/powerpoint/2010/main" val="38066901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1B6741B-7032-4DBF-8D1D-1232AB7DAAF5}"/>
              </a:ext>
            </a:extLst>
          </p:cNvPr>
          <p:cNvSpPr>
            <a:spLocks noGrp="1"/>
          </p:cNvSpPr>
          <p:nvPr>
            <p:ph idx="1"/>
          </p:nvPr>
        </p:nvSpPr>
        <p:spPr>
          <a:xfrm>
            <a:off x="93643" y="1680295"/>
            <a:ext cx="8686800" cy="4940842"/>
          </a:xfrm>
        </p:spPr>
        <p:txBody>
          <a:bodyPr numCol="2">
            <a:normAutofit lnSpcReduction="10000"/>
          </a:bodyPr>
          <a:lstStyle/>
          <a:p>
            <a:pPr marL="342900" indent="-342900" fontAlgn="base">
              <a:buFont typeface="Arial" panose="020B0604020202020204" pitchFamily="34" charset="0"/>
              <a:buChar char="•"/>
            </a:pPr>
            <a:r>
              <a:rPr lang="en-US" dirty="0"/>
              <a:t>Ensure </a:t>
            </a:r>
            <a:r>
              <a:rPr lang="en-US" b="1" dirty="0"/>
              <a:t>shared understanding</a:t>
            </a:r>
            <a:r>
              <a:rPr lang="en-US" dirty="0"/>
              <a:t> in the group of the AAR</a:t>
            </a:r>
          </a:p>
          <a:p>
            <a:pPr marL="700088" lvl="1" indent="-342900" fontAlgn="base">
              <a:buFont typeface="Arial" panose="020B0604020202020204" pitchFamily="34" charset="0"/>
              <a:buChar char="•"/>
            </a:pPr>
            <a:r>
              <a:rPr lang="en-US" dirty="0"/>
              <a:t>the conversation is for everyone; </a:t>
            </a:r>
          </a:p>
          <a:p>
            <a:pPr marL="700088" lvl="1" indent="-342900" fontAlgn="base">
              <a:buFont typeface="Arial" panose="020B0604020202020204" pitchFamily="34" charset="0"/>
              <a:buChar char="•"/>
            </a:pPr>
            <a:r>
              <a:rPr lang="en-US" dirty="0"/>
              <a:t>it’s purpose is not to blame but seek recommendations for the future; </a:t>
            </a:r>
          </a:p>
          <a:p>
            <a:pPr marL="700088" lvl="1" indent="-342900" fontAlgn="base">
              <a:buFont typeface="Arial" panose="020B0604020202020204" pitchFamily="34" charset="0"/>
              <a:buChar char="•"/>
            </a:pPr>
            <a:r>
              <a:rPr lang="en-US" dirty="0"/>
              <a:t>it’s okay to disagree – but don’t be disagreeable; </a:t>
            </a:r>
          </a:p>
          <a:p>
            <a:pPr marL="700088" lvl="1" indent="-342900" fontAlgn="base">
              <a:buFont typeface="Arial" panose="020B0604020202020204" pitchFamily="34" charset="0"/>
              <a:buChar char="•"/>
            </a:pPr>
            <a:r>
              <a:rPr lang="en-US" dirty="0"/>
              <a:t>speak purposefully, concisely and objectively focusing on what happened and why)</a:t>
            </a:r>
          </a:p>
          <a:p>
            <a:pPr marL="342900" indent="-342900" fontAlgn="base">
              <a:buFont typeface="Arial" panose="020B0604020202020204" pitchFamily="34" charset="0"/>
              <a:buChar char="•"/>
            </a:pPr>
            <a:endParaRPr lang="en-US" dirty="0"/>
          </a:p>
          <a:p>
            <a:pPr marL="342900" indent="-342900" fontAlgn="base">
              <a:buFont typeface="Arial" panose="020B0604020202020204" pitchFamily="34" charset="0"/>
              <a:buChar char="•"/>
            </a:pPr>
            <a:endParaRPr lang="en-US" dirty="0"/>
          </a:p>
          <a:p>
            <a:pPr marL="342900" indent="-342900" fontAlgn="base">
              <a:buFont typeface="Arial" panose="020B0604020202020204" pitchFamily="34" charset="0"/>
              <a:buChar char="•"/>
            </a:pPr>
            <a:endParaRPr lang="en-US" dirty="0"/>
          </a:p>
          <a:p>
            <a:pPr marL="342900" indent="-342900" fontAlgn="base">
              <a:buFont typeface="Arial" panose="020B0604020202020204" pitchFamily="34" charset="0"/>
              <a:buChar char="•"/>
            </a:pPr>
            <a:r>
              <a:rPr lang="en-US" dirty="0"/>
              <a:t>Ensure </a:t>
            </a:r>
            <a:r>
              <a:rPr lang="en-US" b="1" dirty="0"/>
              <a:t>recommendations</a:t>
            </a:r>
            <a:r>
              <a:rPr lang="en-US" dirty="0"/>
              <a:t> from the AAR conversation are </a:t>
            </a:r>
            <a:r>
              <a:rPr lang="en-US" b="1" dirty="0"/>
              <a:t>clear and actionable</a:t>
            </a:r>
            <a:r>
              <a:rPr lang="en-US" dirty="0"/>
              <a:t>​</a:t>
            </a:r>
          </a:p>
          <a:p>
            <a:pPr marL="342900" indent="-342900" fontAlgn="base">
              <a:buFont typeface="Arial" panose="020B0604020202020204" pitchFamily="34" charset="0"/>
              <a:buChar char="•"/>
            </a:pPr>
            <a:r>
              <a:rPr lang="en-US" dirty="0"/>
              <a:t>​Use the AAR when an activity </a:t>
            </a:r>
            <a:r>
              <a:rPr lang="en-US" b="1" dirty="0"/>
              <a:t>outcome has either over- or under-achieved</a:t>
            </a:r>
            <a:r>
              <a:rPr lang="en-US" dirty="0"/>
              <a:t>; when something’s gone really, really well, or really not gone at all well​</a:t>
            </a:r>
          </a:p>
          <a:p>
            <a:pPr marL="342900" indent="-342900" fontAlgn="base">
              <a:buFont typeface="Arial" panose="020B0604020202020204" pitchFamily="34" charset="0"/>
              <a:buChar char="•"/>
            </a:pPr>
            <a:r>
              <a:rPr lang="en-US" dirty="0"/>
              <a:t>​Think about </a:t>
            </a:r>
            <a:r>
              <a:rPr lang="en-US" b="1" dirty="0"/>
              <a:t>timings</a:t>
            </a:r>
            <a:r>
              <a:rPr lang="en-US" dirty="0"/>
              <a:t> – things always take longer than expected​</a:t>
            </a:r>
          </a:p>
          <a:p>
            <a:pPr marL="342900" indent="-342900" fontAlgn="base">
              <a:buFont typeface="Arial" panose="020B0604020202020204" pitchFamily="34" charset="0"/>
              <a:buChar char="•"/>
            </a:pPr>
            <a:r>
              <a:rPr lang="en-US" dirty="0"/>
              <a:t>​Use small </a:t>
            </a:r>
            <a:r>
              <a:rPr lang="en-US" b="1" dirty="0"/>
              <a:t>prizes as an incentive</a:t>
            </a:r>
            <a:r>
              <a:rPr lang="en-US" dirty="0"/>
              <a:t>​</a:t>
            </a:r>
          </a:p>
          <a:p>
            <a:pPr marL="342900" indent="-342900" fontAlgn="base">
              <a:buFont typeface="Arial" panose="020B0604020202020204" pitchFamily="34" charset="0"/>
              <a:buChar char="•"/>
            </a:pPr>
            <a:r>
              <a:rPr lang="en-US" dirty="0"/>
              <a:t>​Consider how you might </a:t>
            </a:r>
            <a:r>
              <a:rPr lang="en-US" b="1" dirty="0"/>
              <a:t>transport materials​</a:t>
            </a:r>
          </a:p>
          <a:p>
            <a:pPr marL="342900" indent="-342900" fontAlgn="base">
              <a:buFont typeface="Arial" panose="020B0604020202020204" pitchFamily="34" charset="0"/>
              <a:buChar char="•"/>
            </a:pPr>
            <a:r>
              <a:rPr lang="en-US" dirty="0"/>
              <a:t>​Make links to </a:t>
            </a:r>
            <a:r>
              <a:rPr lang="en-US" b="1" dirty="0"/>
              <a:t>Knowledge Management​</a:t>
            </a:r>
          </a:p>
        </p:txBody>
      </p:sp>
      <p:sp>
        <p:nvSpPr>
          <p:cNvPr id="3" name="Slide Number Placeholder 2">
            <a:extLst>
              <a:ext uri="{FF2B5EF4-FFF2-40B4-BE49-F238E27FC236}">
                <a16:creationId xmlns:a16="http://schemas.microsoft.com/office/drawing/2014/main" id="{004C562A-A229-436F-9884-5D7A7BE0C657}"/>
              </a:ext>
            </a:extLst>
          </p:cNvPr>
          <p:cNvSpPr>
            <a:spLocks noGrp="1"/>
          </p:cNvSpPr>
          <p:nvPr>
            <p:ph type="sldNum" sz="quarter" idx="10"/>
          </p:nvPr>
        </p:nvSpPr>
        <p:spPr/>
        <p:txBody>
          <a:bodyPr/>
          <a:lstStyle/>
          <a:p>
            <a:fld id="{D66C4C68-9C76-5449-BBA0-107A51179E14}" type="slidenum">
              <a:rPr lang="en-US" smtClean="0"/>
              <a:pPr/>
              <a:t>28</a:t>
            </a:fld>
            <a:endParaRPr lang="en-US" dirty="0"/>
          </a:p>
        </p:txBody>
      </p:sp>
      <p:sp>
        <p:nvSpPr>
          <p:cNvPr id="4" name="Title 3">
            <a:extLst>
              <a:ext uri="{FF2B5EF4-FFF2-40B4-BE49-F238E27FC236}">
                <a16:creationId xmlns:a16="http://schemas.microsoft.com/office/drawing/2014/main" id="{B687DE39-D171-42F0-B335-DD3A6F1E458E}"/>
              </a:ext>
            </a:extLst>
          </p:cNvPr>
          <p:cNvSpPr>
            <a:spLocks noGrp="1"/>
          </p:cNvSpPr>
          <p:nvPr>
            <p:ph type="title"/>
          </p:nvPr>
        </p:nvSpPr>
        <p:spPr/>
        <p:txBody>
          <a:bodyPr/>
          <a:lstStyle/>
          <a:p>
            <a:r>
              <a:rPr lang="en-GB" dirty="0"/>
              <a:t>Top tips for facilitating </a:t>
            </a:r>
          </a:p>
        </p:txBody>
      </p:sp>
    </p:spTree>
    <p:extLst>
      <p:ext uri="{BB962C8B-B14F-4D97-AF65-F5344CB8AC3E}">
        <p14:creationId xmlns:p14="http://schemas.microsoft.com/office/powerpoint/2010/main" val="176974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BB0E72F-EB38-433C-AD77-AA177CF540EE}"/>
              </a:ext>
            </a:extLst>
          </p:cNvPr>
          <p:cNvSpPr>
            <a:spLocks noGrp="1"/>
          </p:cNvSpPr>
          <p:nvPr>
            <p:ph type="sldNum" sz="quarter" idx="10"/>
          </p:nvPr>
        </p:nvSpPr>
        <p:spPr/>
        <p:txBody>
          <a:bodyPr/>
          <a:lstStyle/>
          <a:p>
            <a:fld id="{D66C4C68-9C76-5449-BBA0-107A51179E14}" type="slidenum">
              <a:rPr lang="en-US" smtClean="0"/>
              <a:pPr/>
              <a:t>29</a:t>
            </a:fld>
            <a:endParaRPr lang="en-US" dirty="0"/>
          </a:p>
        </p:txBody>
      </p:sp>
      <p:sp>
        <p:nvSpPr>
          <p:cNvPr id="5" name="Title 4">
            <a:extLst>
              <a:ext uri="{FF2B5EF4-FFF2-40B4-BE49-F238E27FC236}">
                <a16:creationId xmlns:a16="http://schemas.microsoft.com/office/drawing/2014/main" id="{14A44C6A-3098-4858-B623-B2E139EC3826}"/>
              </a:ext>
            </a:extLst>
          </p:cNvPr>
          <p:cNvSpPr txBox="1">
            <a:spLocks/>
          </p:cNvSpPr>
          <p:nvPr/>
        </p:nvSpPr>
        <p:spPr>
          <a:xfrm>
            <a:off x="316955" y="535032"/>
            <a:ext cx="8291263" cy="1184586"/>
          </a:xfrm>
          <a:prstGeom prst="rect">
            <a:avLst/>
          </a:prstGeom>
        </p:spPr>
        <p:txBody>
          <a:bodyPr vert="horz" lIns="91440" tIns="45720" rIns="91440" bIns="45720" rtlCol="0" anchor="ctr">
            <a:normAutofit/>
          </a:bodyPr>
          <a:lstStyle>
            <a:lvl1pPr algn="l" defTabSz="457200" rtl="0" eaLnBrk="1" latinLnBrk="0" hangingPunct="1">
              <a:spcBef>
                <a:spcPct val="0"/>
              </a:spcBef>
              <a:buNone/>
              <a:defRPr lang="en-GB" sz="3200" b="1" i="0" kern="1200" baseline="0" smtClean="0">
                <a:solidFill>
                  <a:schemeClr val="tx2"/>
                </a:solidFill>
                <a:latin typeface="Arial"/>
                <a:ea typeface="+mj-ea"/>
                <a:cs typeface="Arial"/>
              </a:defRPr>
            </a:lvl1pPr>
          </a:lstStyle>
          <a:p>
            <a:r>
              <a:rPr lang="en-GB" dirty="0"/>
              <a:t>Summary and next steps</a:t>
            </a:r>
            <a:endParaRPr lang="en-GB" sz="2700" dirty="0"/>
          </a:p>
        </p:txBody>
      </p:sp>
      <p:sp>
        <p:nvSpPr>
          <p:cNvPr id="6" name="Content Placeholder 5">
            <a:extLst>
              <a:ext uri="{FF2B5EF4-FFF2-40B4-BE49-F238E27FC236}">
                <a16:creationId xmlns:a16="http://schemas.microsoft.com/office/drawing/2014/main" id="{83D37E6B-86C8-480C-8371-BA806106317D}"/>
              </a:ext>
            </a:extLst>
          </p:cNvPr>
          <p:cNvSpPr txBox="1">
            <a:spLocks/>
          </p:cNvSpPr>
          <p:nvPr/>
        </p:nvSpPr>
        <p:spPr>
          <a:xfrm>
            <a:off x="316955" y="1719618"/>
            <a:ext cx="8434313" cy="4603350"/>
          </a:xfrm>
          <a:prstGeom prst="rect">
            <a:avLst/>
          </a:prstGeom>
        </p:spPr>
        <p:txBody>
          <a:bodyPr vert="horz" lIns="91440" tIns="45720" rIns="91440" bIns="45720" rtlCol="0" anchor="t">
            <a:noAutofit/>
          </a:bodyPr>
          <a:lstStyle>
            <a:lvl1pPr marL="0" indent="0" algn="l" defTabSz="457200" rtl="0" eaLnBrk="1" latinLnBrk="0" hangingPunct="1">
              <a:spcBef>
                <a:spcPct val="20000"/>
              </a:spcBef>
              <a:buClr>
                <a:schemeClr val="bg2"/>
              </a:buClr>
              <a:buFontTx/>
              <a:buNone/>
              <a:defRPr sz="2000" kern="1200">
                <a:solidFill>
                  <a:schemeClr val="tx1"/>
                </a:solidFill>
                <a:latin typeface="+mn-lt"/>
                <a:ea typeface="+mn-ea"/>
                <a:cs typeface="+mn-cs"/>
              </a:defRPr>
            </a:lvl1pPr>
            <a:lvl2pPr marL="357188" indent="-179388" algn="l" defTabSz="457200" rtl="0" eaLnBrk="1" latinLnBrk="0" hangingPunct="1">
              <a:spcBef>
                <a:spcPct val="20000"/>
              </a:spcBef>
              <a:buClr>
                <a:schemeClr val="bg2"/>
              </a:buClr>
              <a:buFont typeface="Arial"/>
              <a:buChar char="•"/>
              <a:tabLst/>
              <a:defRPr sz="2000" kern="1200">
                <a:solidFill>
                  <a:schemeClr val="tx1"/>
                </a:solidFill>
                <a:latin typeface="+mn-lt"/>
                <a:ea typeface="+mn-ea"/>
                <a:cs typeface="+mn-cs"/>
              </a:defRPr>
            </a:lvl2pPr>
            <a:lvl3pPr marL="536575" indent="-179388" algn="l" defTabSz="457200" rtl="0" eaLnBrk="1" latinLnBrk="0" hangingPunct="1">
              <a:spcBef>
                <a:spcPct val="20000"/>
              </a:spcBef>
              <a:buClr>
                <a:schemeClr val="bg2"/>
              </a:buClr>
              <a:buFont typeface="Arial"/>
              <a:buChar char="•"/>
              <a:tabLst/>
              <a:defRPr sz="2000" kern="1200">
                <a:solidFill>
                  <a:schemeClr val="tx1"/>
                </a:solidFill>
                <a:latin typeface="+mn-lt"/>
                <a:ea typeface="+mn-ea"/>
                <a:cs typeface="+mn-cs"/>
              </a:defRPr>
            </a:lvl3pPr>
            <a:lvl4pPr marL="715963" indent="-179388" algn="l" defTabSz="457200" rtl="0" eaLnBrk="1" latinLnBrk="0" hangingPunct="1">
              <a:spcBef>
                <a:spcPct val="20000"/>
              </a:spcBef>
              <a:buClr>
                <a:schemeClr val="bg2"/>
              </a:buClr>
              <a:buFont typeface="Arial"/>
              <a:buChar char="•"/>
              <a:tabLst/>
              <a:defRPr sz="2000" kern="1200">
                <a:solidFill>
                  <a:schemeClr val="tx1"/>
                </a:solidFill>
                <a:latin typeface="+mn-lt"/>
                <a:ea typeface="+mn-ea"/>
                <a:cs typeface="+mn-cs"/>
              </a:defRPr>
            </a:lvl4pPr>
            <a:lvl5pPr marL="889000" indent="-173038" algn="l" defTabSz="457200" rtl="0" eaLnBrk="1" latinLnBrk="0" hangingPunct="1">
              <a:spcBef>
                <a:spcPct val="20000"/>
              </a:spcBef>
              <a:buClr>
                <a:schemeClr val="bg2"/>
              </a:buClr>
              <a:buFont typeface="Arial"/>
              <a:buChar char="•"/>
              <a:tabLst/>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400" dirty="0"/>
              <a:t>Did this session meet the learning objectives?</a:t>
            </a:r>
          </a:p>
          <a:p>
            <a:endParaRPr lang="en-GB" sz="2400" dirty="0"/>
          </a:p>
          <a:p>
            <a:pPr fontAlgn="base"/>
            <a:r>
              <a:rPr lang="en-GB" dirty="0"/>
              <a:t>“Following this session, participants will: </a:t>
            </a:r>
          </a:p>
          <a:p>
            <a:pPr marL="342900" indent="-342900" fontAlgn="base">
              <a:buFont typeface="Arial" panose="020B0604020202020204" pitchFamily="34" charset="0"/>
              <a:buChar char="•"/>
            </a:pPr>
            <a:r>
              <a:rPr lang="en-GB" dirty="0"/>
              <a:t>Be able to define knowledge and knowledge management (KM) </a:t>
            </a:r>
          </a:p>
          <a:p>
            <a:pPr marL="342900" indent="-342900" fontAlgn="base">
              <a:buFont typeface="Arial" panose="020B0604020202020204" pitchFamily="34" charset="0"/>
              <a:buChar char="•"/>
            </a:pPr>
            <a:r>
              <a:rPr lang="en-GB" dirty="0"/>
              <a:t>Understand some of the terminology around KM </a:t>
            </a:r>
          </a:p>
          <a:p>
            <a:pPr marL="342900" indent="-342900" fontAlgn="base">
              <a:buFont typeface="Arial" panose="020B0604020202020204" pitchFamily="34" charset="0"/>
              <a:buChar char="•"/>
            </a:pPr>
            <a:r>
              <a:rPr lang="en-GB" dirty="0"/>
              <a:t>Reflect on the existing skills and knowledge they possess to deliver KM </a:t>
            </a:r>
          </a:p>
          <a:p>
            <a:pPr marL="342900" indent="-342900" fontAlgn="base">
              <a:buFont typeface="Arial" panose="020B0604020202020204" pitchFamily="34" charset="0"/>
              <a:buChar char="•"/>
            </a:pPr>
            <a:r>
              <a:rPr lang="en-GB" dirty="0"/>
              <a:t>Reflect on optimal knowledge management behaviours and how these can applied in their own organisation”</a:t>
            </a:r>
          </a:p>
          <a:p>
            <a:endParaRPr lang="en-GB" sz="2400" dirty="0"/>
          </a:p>
          <a:p>
            <a:r>
              <a:rPr lang="en-GB" sz="2400" b="1" dirty="0"/>
              <a:t>Finally: Share one thing that you are going to implement in your team following this session</a:t>
            </a:r>
            <a:endParaRPr lang="en-GB" sz="2400" b="1" dirty="0">
              <a:cs typeface="Arial"/>
            </a:endParaRPr>
          </a:p>
        </p:txBody>
      </p:sp>
    </p:spTree>
    <p:extLst>
      <p:ext uri="{BB962C8B-B14F-4D97-AF65-F5344CB8AC3E}">
        <p14:creationId xmlns:p14="http://schemas.microsoft.com/office/powerpoint/2010/main" val="12691798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1CAAF3F-1BF0-4C60-9DA7-792FE5F9B63D}"/>
              </a:ext>
            </a:extLst>
          </p:cNvPr>
          <p:cNvSpPr>
            <a:spLocks noGrp="1"/>
          </p:cNvSpPr>
          <p:nvPr>
            <p:ph idx="1"/>
          </p:nvPr>
        </p:nvSpPr>
        <p:spPr/>
        <p:txBody>
          <a:bodyPr/>
          <a:lstStyle/>
          <a:p>
            <a:pPr fontAlgn="base"/>
            <a:r>
              <a:rPr lang="en-GB" dirty="0"/>
              <a:t>Following this session, participants will: </a:t>
            </a:r>
          </a:p>
          <a:p>
            <a:pPr marL="342900" indent="-342900" fontAlgn="base">
              <a:buFont typeface="Arial" panose="020B0604020202020204" pitchFamily="34" charset="0"/>
              <a:buChar char="•"/>
            </a:pPr>
            <a:r>
              <a:rPr lang="en-GB" dirty="0"/>
              <a:t>Be able to define knowledge and knowledge management (KM) </a:t>
            </a:r>
          </a:p>
          <a:p>
            <a:pPr marL="342900" indent="-342900" fontAlgn="base">
              <a:buFont typeface="Arial" panose="020B0604020202020204" pitchFamily="34" charset="0"/>
              <a:buChar char="•"/>
            </a:pPr>
            <a:r>
              <a:rPr lang="en-GB" dirty="0"/>
              <a:t>Understand some of the terminology around KM </a:t>
            </a:r>
          </a:p>
          <a:p>
            <a:pPr marL="342900" indent="-342900" fontAlgn="base">
              <a:buFont typeface="Arial" panose="020B0604020202020204" pitchFamily="34" charset="0"/>
              <a:buChar char="•"/>
            </a:pPr>
            <a:r>
              <a:rPr lang="en-GB" dirty="0"/>
              <a:t>Reflect on the existing skills and knowledge they possess to deliver KM </a:t>
            </a:r>
          </a:p>
          <a:p>
            <a:pPr marL="342900" indent="-342900" fontAlgn="base">
              <a:buFont typeface="Arial" panose="020B0604020202020204" pitchFamily="34" charset="0"/>
              <a:buChar char="•"/>
            </a:pPr>
            <a:r>
              <a:rPr lang="en-GB" dirty="0"/>
              <a:t>Reflect on optimal knowledge management behaviours and how these can applied in their own organisation </a:t>
            </a:r>
          </a:p>
          <a:p>
            <a:endParaRPr lang="en-GB" dirty="0"/>
          </a:p>
        </p:txBody>
      </p:sp>
      <p:sp>
        <p:nvSpPr>
          <p:cNvPr id="3" name="Slide Number Placeholder 2">
            <a:extLst>
              <a:ext uri="{FF2B5EF4-FFF2-40B4-BE49-F238E27FC236}">
                <a16:creationId xmlns:a16="http://schemas.microsoft.com/office/drawing/2014/main" id="{9987CF78-9E00-4228-88BC-DEEAE84752D3}"/>
              </a:ext>
            </a:extLst>
          </p:cNvPr>
          <p:cNvSpPr>
            <a:spLocks noGrp="1"/>
          </p:cNvSpPr>
          <p:nvPr>
            <p:ph type="sldNum" sz="quarter" idx="10"/>
          </p:nvPr>
        </p:nvSpPr>
        <p:spPr/>
        <p:txBody>
          <a:bodyPr/>
          <a:lstStyle/>
          <a:p>
            <a:fld id="{D66C4C68-9C76-5449-BBA0-107A51179E14}" type="slidenum">
              <a:rPr lang="en-US" smtClean="0"/>
              <a:pPr/>
              <a:t>3</a:t>
            </a:fld>
            <a:endParaRPr lang="en-US" dirty="0"/>
          </a:p>
        </p:txBody>
      </p:sp>
      <p:sp>
        <p:nvSpPr>
          <p:cNvPr id="4" name="Title 3">
            <a:extLst>
              <a:ext uri="{FF2B5EF4-FFF2-40B4-BE49-F238E27FC236}">
                <a16:creationId xmlns:a16="http://schemas.microsoft.com/office/drawing/2014/main" id="{67CC0743-E195-4E0E-9FED-74B47E4E692E}"/>
              </a:ext>
            </a:extLst>
          </p:cNvPr>
          <p:cNvSpPr>
            <a:spLocks noGrp="1"/>
          </p:cNvSpPr>
          <p:nvPr>
            <p:ph type="title"/>
          </p:nvPr>
        </p:nvSpPr>
        <p:spPr/>
        <p:txBody>
          <a:bodyPr/>
          <a:lstStyle/>
          <a:p>
            <a:r>
              <a:rPr lang="en-GB" dirty="0"/>
              <a:t>Learning objectives</a:t>
            </a:r>
          </a:p>
        </p:txBody>
      </p:sp>
    </p:spTree>
    <p:extLst>
      <p:ext uri="{BB962C8B-B14F-4D97-AF65-F5344CB8AC3E}">
        <p14:creationId xmlns:p14="http://schemas.microsoft.com/office/powerpoint/2010/main" val="16096952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408D91-DD2A-4BD1-B181-4176239B52E8}"/>
              </a:ext>
            </a:extLst>
          </p:cNvPr>
          <p:cNvSpPr>
            <a:spLocks noGrp="1"/>
          </p:cNvSpPr>
          <p:nvPr>
            <p:ph idx="1"/>
          </p:nvPr>
        </p:nvSpPr>
        <p:spPr/>
        <p:txBody>
          <a:bodyPr/>
          <a:lstStyle/>
          <a:p>
            <a:r>
              <a:rPr lang="en-GB" b="1" dirty="0"/>
              <a:t>Textbooks</a:t>
            </a:r>
          </a:p>
          <a:p>
            <a:r>
              <a:rPr lang="en-GB" i="1" dirty="0"/>
              <a:t>Some textbooks with a mixture of theory and practical information</a:t>
            </a:r>
            <a:endParaRPr lang="en-GB" dirty="0"/>
          </a:p>
          <a:p>
            <a:r>
              <a:rPr lang="en-GB" dirty="0"/>
              <a:t>Collinson, C. and </a:t>
            </a:r>
            <a:r>
              <a:rPr lang="en-GB" dirty="0" err="1"/>
              <a:t>Parcell</a:t>
            </a:r>
            <a:r>
              <a:rPr lang="en-GB" dirty="0"/>
              <a:t>, G. (2004) </a:t>
            </a:r>
            <a:r>
              <a:rPr lang="en-GB" i="1" dirty="0"/>
              <a:t>Learning to Fly</a:t>
            </a:r>
            <a:r>
              <a:rPr lang="en-GB" dirty="0"/>
              <a:t>. 2nd </a:t>
            </a:r>
            <a:r>
              <a:rPr lang="en-GB" dirty="0" err="1"/>
              <a:t>edn</a:t>
            </a:r>
            <a:r>
              <a:rPr lang="en-GB" dirty="0"/>
              <a:t>. Chichester: Capstone Publishing Limited.</a:t>
            </a:r>
          </a:p>
          <a:p>
            <a:r>
              <a:rPr lang="en-GB" dirty="0" err="1"/>
              <a:t>Desouza</a:t>
            </a:r>
            <a:r>
              <a:rPr lang="en-GB" dirty="0"/>
              <a:t>, K. and Paquette, S. (2011) </a:t>
            </a:r>
            <a:r>
              <a:rPr lang="en-GB" i="1" dirty="0"/>
              <a:t>Knowledge Management: an introduction</a:t>
            </a:r>
            <a:r>
              <a:rPr lang="en-GB" dirty="0"/>
              <a:t>. London: Neal-Schuman Publishers, Inc.</a:t>
            </a:r>
          </a:p>
          <a:p>
            <a:r>
              <a:rPr lang="en-GB" dirty="0"/>
              <a:t>Nazim, M. and Mukherjee, B. (2016) </a:t>
            </a:r>
            <a:r>
              <a:rPr lang="en-GB" i="1" dirty="0"/>
              <a:t>Knowledge Management in Libraries: Concepts, Tools and Approaches</a:t>
            </a:r>
            <a:r>
              <a:rPr lang="en-GB" dirty="0"/>
              <a:t>. Cambridge: Elsevier Ltd.</a:t>
            </a:r>
          </a:p>
          <a:p>
            <a:r>
              <a:rPr lang="en-GB" dirty="0" err="1"/>
              <a:t>Schopflin</a:t>
            </a:r>
            <a:r>
              <a:rPr lang="en-GB" dirty="0"/>
              <a:t>, K and Walsh, M (2019) </a:t>
            </a:r>
            <a:r>
              <a:rPr lang="en-GB" i="1" dirty="0"/>
              <a:t>Practical Knowledge and Information Management</a:t>
            </a:r>
            <a:r>
              <a:rPr lang="en-GB" dirty="0"/>
              <a:t>. London: Facet</a:t>
            </a:r>
          </a:p>
          <a:p>
            <a:endParaRPr lang="en-GB" dirty="0"/>
          </a:p>
        </p:txBody>
      </p:sp>
      <p:sp>
        <p:nvSpPr>
          <p:cNvPr id="3" name="Slide Number Placeholder 2">
            <a:extLst>
              <a:ext uri="{FF2B5EF4-FFF2-40B4-BE49-F238E27FC236}">
                <a16:creationId xmlns:a16="http://schemas.microsoft.com/office/drawing/2014/main" id="{4B66FEE1-F341-4771-B491-E1954DB2542D}"/>
              </a:ext>
            </a:extLst>
          </p:cNvPr>
          <p:cNvSpPr>
            <a:spLocks noGrp="1"/>
          </p:cNvSpPr>
          <p:nvPr>
            <p:ph type="sldNum" sz="quarter" idx="10"/>
          </p:nvPr>
        </p:nvSpPr>
        <p:spPr/>
        <p:txBody>
          <a:bodyPr/>
          <a:lstStyle/>
          <a:p>
            <a:fld id="{D66C4C68-9C76-5449-BBA0-107A51179E14}" type="slidenum">
              <a:rPr lang="en-US" smtClean="0"/>
              <a:pPr/>
              <a:t>30</a:t>
            </a:fld>
            <a:endParaRPr lang="en-US" dirty="0"/>
          </a:p>
        </p:txBody>
      </p:sp>
      <p:sp>
        <p:nvSpPr>
          <p:cNvPr id="4" name="Title 3">
            <a:extLst>
              <a:ext uri="{FF2B5EF4-FFF2-40B4-BE49-F238E27FC236}">
                <a16:creationId xmlns:a16="http://schemas.microsoft.com/office/drawing/2014/main" id="{1F57D8B1-F650-4B7F-BE64-94B34A778A52}"/>
              </a:ext>
            </a:extLst>
          </p:cNvPr>
          <p:cNvSpPr>
            <a:spLocks noGrp="1"/>
          </p:cNvSpPr>
          <p:nvPr>
            <p:ph type="title"/>
          </p:nvPr>
        </p:nvSpPr>
        <p:spPr/>
        <p:txBody>
          <a:bodyPr/>
          <a:lstStyle/>
          <a:p>
            <a:r>
              <a:rPr lang="en-GB" dirty="0"/>
              <a:t>Find out more 1</a:t>
            </a:r>
          </a:p>
        </p:txBody>
      </p:sp>
    </p:spTree>
    <p:extLst>
      <p:ext uri="{BB962C8B-B14F-4D97-AF65-F5344CB8AC3E}">
        <p14:creationId xmlns:p14="http://schemas.microsoft.com/office/powerpoint/2010/main" val="36107970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A14509-719D-4AEF-91B5-63F6B30AA6B3}"/>
              </a:ext>
            </a:extLst>
          </p:cNvPr>
          <p:cNvSpPr>
            <a:spLocks noGrp="1"/>
          </p:cNvSpPr>
          <p:nvPr>
            <p:ph idx="1"/>
          </p:nvPr>
        </p:nvSpPr>
        <p:spPr>
          <a:xfrm>
            <a:off x="457200" y="1680294"/>
            <a:ext cx="8367311" cy="5041181"/>
          </a:xfrm>
        </p:spPr>
        <p:txBody>
          <a:bodyPr numCol="2">
            <a:normAutofit fontScale="92500" lnSpcReduction="10000"/>
          </a:bodyPr>
          <a:lstStyle/>
          <a:p>
            <a:r>
              <a:rPr lang="en-GB" b="1" dirty="0"/>
              <a:t>Websites with Practical Guides</a:t>
            </a:r>
          </a:p>
          <a:p>
            <a:r>
              <a:rPr lang="en-GB" i="1" dirty="0"/>
              <a:t>Websites with practical information – useful for a quick browse or to find out more about specific techniques </a:t>
            </a:r>
          </a:p>
          <a:p>
            <a:endParaRPr lang="en-GB" dirty="0"/>
          </a:p>
          <a:p>
            <a:r>
              <a:rPr lang="en-GB" dirty="0"/>
              <a:t>Collison, C. (no date) </a:t>
            </a:r>
            <a:r>
              <a:rPr lang="en-GB" i="1" dirty="0"/>
              <a:t>Mapping the KM Landscape</a:t>
            </a:r>
            <a:r>
              <a:rPr lang="en-GB" dirty="0"/>
              <a:t>. Available at:  </a:t>
            </a:r>
            <a:r>
              <a:rPr lang="en-GB" u="sng" dirty="0">
                <a:hlinkClick r:id="rId2"/>
              </a:rPr>
              <a:t>http://www.chriscollison.com/blog/2014/03/10/mapping-the-km-landscape</a:t>
            </a:r>
            <a:br>
              <a:rPr lang="en-GB" dirty="0"/>
            </a:br>
            <a:r>
              <a:rPr lang="en-GB" i="1" dirty="0"/>
              <a:t>A picture showing the vast array of approaches, tools and techniques within Knowledge Management</a:t>
            </a:r>
          </a:p>
          <a:p>
            <a:endParaRPr lang="en-GB" dirty="0"/>
          </a:p>
          <a:p>
            <a:endParaRPr lang="en-GB" dirty="0"/>
          </a:p>
          <a:p>
            <a:endParaRPr lang="en-GB" dirty="0"/>
          </a:p>
          <a:p>
            <a:endParaRPr lang="en-GB" dirty="0"/>
          </a:p>
          <a:p>
            <a:endParaRPr lang="en-GB" dirty="0"/>
          </a:p>
          <a:p>
            <a:r>
              <a:rPr lang="en-GB" dirty="0" err="1"/>
              <a:t>Gurteen</a:t>
            </a:r>
            <a:r>
              <a:rPr lang="en-GB" dirty="0"/>
              <a:t>, D. (2019) </a:t>
            </a:r>
            <a:r>
              <a:rPr lang="en-GB" i="1" dirty="0" err="1"/>
              <a:t>Gurteen</a:t>
            </a:r>
            <a:r>
              <a:rPr lang="en-GB" i="1" dirty="0"/>
              <a:t> Knowledge</a:t>
            </a:r>
            <a:r>
              <a:rPr lang="en-GB" dirty="0"/>
              <a:t>. Available at: </a:t>
            </a:r>
            <a:r>
              <a:rPr lang="en-GB" u="sng" dirty="0">
                <a:hlinkClick r:id="rId3"/>
              </a:rPr>
              <a:t>http://www.gurteen.com/</a:t>
            </a:r>
            <a:br>
              <a:rPr lang="en-GB" dirty="0"/>
            </a:br>
            <a:r>
              <a:rPr lang="en-GB" i="1" dirty="0"/>
              <a:t>David </a:t>
            </a:r>
            <a:r>
              <a:rPr lang="en-GB" i="1" dirty="0" err="1"/>
              <a:t>Gurteen’s</a:t>
            </a:r>
            <a:r>
              <a:rPr lang="en-GB" i="1" dirty="0"/>
              <a:t> site is particularly useful to learn about peer-to-peer knowledge sharing, conversational leadership, and his famous Knowledge Cafés</a:t>
            </a:r>
          </a:p>
          <a:p>
            <a:endParaRPr lang="en-GB" dirty="0"/>
          </a:p>
          <a:p>
            <a:r>
              <a:rPr lang="en-GB" dirty="0" err="1"/>
              <a:t>Knoco</a:t>
            </a:r>
            <a:r>
              <a:rPr lang="en-GB" dirty="0"/>
              <a:t> (no date) </a:t>
            </a:r>
            <a:r>
              <a:rPr lang="en-GB" i="1" dirty="0" err="1"/>
              <a:t>Knoco</a:t>
            </a:r>
            <a:r>
              <a:rPr lang="en-GB" i="1" dirty="0"/>
              <a:t> Ltd. Know-how is our business</a:t>
            </a:r>
            <a:r>
              <a:rPr lang="en-GB" dirty="0"/>
              <a:t>. Available at: </a:t>
            </a:r>
            <a:r>
              <a:rPr lang="en-GB" u="sng" dirty="0">
                <a:hlinkClick r:id="rId4"/>
              </a:rPr>
              <a:t>https://www.knoco.com/</a:t>
            </a:r>
            <a:br>
              <a:rPr lang="en-GB" dirty="0"/>
            </a:br>
            <a:r>
              <a:rPr lang="en-GB" i="1" dirty="0"/>
              <a:t>Practical tips and ideas – </a:t>
            </a:r>
            <a:r>
              <a:rPr lang="en-GB" i="1" dirty="0" err="1"/>
              <a:t>Knoco</a:t>
            </a:r>
            <a:r>
              <a:rPr lang="en-GB" i="1" dirty="0"/>
              <a:t> is a consultancy firm so a lot of the site is advertising their services, although also have lots of free resources for download</a:t>
            </a:r>
            <a:endParaRPr lang="en-GB" dirty="0"/>
          </a:p>
          <a:p>
            <a:endParaRPr lang="en-GB" dirty="0"/>
          </a:p>
        </p:txBody>
      </p:sp>
      <p:sp>
        <p:nvSpPr>
          <p:cNvPr id="3" name="Slide Number Placeholder 2">
            <a:extLst>
              <a:ext uri="{FF2B5EF4-FFF2-40B4-BE49-F238E27FC236}">
                <a16:creationId xmlns:a16="http://schemas.microsoft.com/office/drawing/2014/main" id="{FECDC9BF-061B-4593-9F18-E8D6CC290DBE}"/>
              </a:ext>
            </a:extLst>
          </p:cNvPr>
          <p:cNvSpPr>
            <a:spLocks noGrp="1"/>
          </p:cNvSpPr>
          <p:nvPr>
            <p:ph type="sldNum" sz="quarter" idx="10"/>
          </p:nvPr>
        </p:nvSpPr>
        <p:spPr/>
        <p:txBody>
          <a:bodyPr/>
          <a:lstStyle/>
          <a:p>
            <a:fld id="{D66C4C68-9C76-5449-BBA0-107A51179E14}" type="slidenum">
              <a:rPr lang="en-US" smtClean="0"/>
              <a:pPr/>
              <a:t>31</a:t>
            </a:fld>
            <a:endParaRPr lang="en-US" dirty="0"/>
          </a:p>
        </p:txBody>
      </p:sp>
      <p:sp>
        <p:nvSpPr>
          <p:cNvPr id="4" name="Title 3">
            <a:extLst>
              <a:ext uri="{FF2B5EF4-FFF2-40B4-BE49-F238E27FC236}">
                <a16:creationId xmlns:a16="http://schemas.microsoft.com/office/drawing/2014/main" id="{3198E982-161E-49EA-AF6E-621FF4F128B4}"/>
              </a:ext>
            </a:extLst>
          </p:cNvPr>
          <p:cNvSpPr>
            <a:spLocks noGrp="1"/>
          </p:cNvSpPr>
          <p:nvPr>
            <p:ph type="title"/>
          </p:nvPr>
        </p:nvSpPr>
        <p:spPr/>
        <p:txBody>
          <a:bodyPr/>
          <a:lstStyle/>
          <a:p>
            <a:r>
              <a:rPr lang="en-GB" dirty="0"/>
              <a:t>Find out more 2</a:t>
            </a:r>
          </a:p>
        </p:txBody>
      </p:sp>
    </p:spTree>
    <p:extLst>
      <p:ext uri="{BB962C8B-B14F-4D97-AF65-F5344CB8AC3E}">
        <p14:creationId xmlns:p14="http://schemas.microsoft.com/office/powerpoint/2010/main" val="15836966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9A78B9-1386-4EA0-AD84-3B29D8DF6814}"/>
              </a:ext>
            </a:extLst>
          </p:cNvPr>
          <p:cNvSpPr>
            <a:spLocks noGrp="1"/>
          </p:cNvSpPr>
          <p:nvPr>
            <p:ph type="sldNum" sz="quarter" idx="10"/>
          </p:nvPr>
        </p:nvSpPr>
        <p:spPr/>
        <p:txBody>
          <a:bodyPr/>
          <a:lstStyle/>
          <a:p>
            <a:fld id="{D66C4C68-9C76-5449-BBA0-107A51179E14}" type="slidenum">
              <a:rPr lang="en-US" smtClean="0">
                <a:solidFill>
                  <a:srgbClr val="0072C6"/>
                </a:solidFill>
              </a:rPr>
              <a:pPr/>
              <a:t>32</a:t>
            </a:fld>
            <a:endParaRPr lang="en-US">
              <a:solidFill>
                <a:srgbClr val="0072C6"/>
              </a:solidFill>
            </a:endParaRPr>
          </a:p>
        </p:txBody>
      </p:sp>
      <p:sp>
        <p:nvSpPr>
          <p:cNvPr id="3" name="Title 2">
            <a:extLst>
              <a:ext uri="{FF2B5EF4-FFF2-40B4-BE49-F238E27FC236}">
                <a16:creationId xmlns:a16="http://schemas.microsoft.com/office/drawing/2014/main" id="{337E5E62-E8C7-4795-A80E-FA98EEAE97F6}"/>
              </a:ext>
            </a:extLst>
          </p:cNvPr>
          <p:cNvSpPr>
            <a:spLocks noGrp="1"/>
          </p:cNvSpPr>
          <p:nvPr>
            <p:ph type="title"/>
          </p:nvPr>
        </p:nvSpPr>
        <p:spPr/>
        <p:txBody>
          <a:bodyPr/>
          <a:lstStyle/>
          <a:p>
            <a:r>
              <a:rPr lang="en-US" dirty="0"/>
              <a:t>Find out more 3</a:t>
            </a:r>
          </a:p>
        </p:txBody>
      </p:sp>
      <p:sp>
        <p:nvSpPr>
          <p:cNvPr id="4" name="Content Placeholder 3">
            <a:extLst>
              <a:ext uri="{FF2B5EF4-FFF2-40B4-BE49-F238E27FC236}">
                <a16:creationId xmlns:a16="http://schemas.microsoft.com/office/drawing/2014/main" id="{0FDB3B7D-927E-42BB-B87F-C8BF9F5F06EF}"/>
              </a:ext>
            </a:extLst>
          </p:cNvPr>
          <p:cNvSpPr>
            <a:spLocks noGrp="1"/>
          </p:cNvSpPr>
          <p:nvPr>
            <p:ph idx="1"/>
          </p:nvPr>
        </p:nvSpPr>
        <p:spPr/>
        <p:txBody>
          <a:bodyPr vert="horz" lIns="91440" tIns="45720" rIns="91440" bIns="45720" rtlCol="0" anchor="t">
            <a:normAutofit/>
          </a:bodyPr>
          <a:lstStyle/>
          <a:p>
            <a:r>
              <a:rPr lang="en-GB">
                <a:ea typeface="+mn-lt"/>
                <a:cs typeface="+mn-lt"/>
              </a:rPr>
              <a:t>BKBC Animations - What is Knowledge?</a:t>
            </a:r>
            <a:endParaRPr lang="en-US">
              <a:ea typeface="+mn-lt"/>
              <a:cs typeface="+mn-lt"/>
            </a:endParaRPr>
          </a:p>
          <a:p>
            <a:r>
              <a:rPr lang="en-GB">
                <a:ea typeface="+mn-lt"/>
                <a:cs typeface="+mn-lt"/>
                <a:hlinkClick r:id="rId3"/>
              </a:rPr>
              <a:t>https://www.youtube.com/watch?v=Wl1xrUmBH74</a:t>
            </a:r>
            <a:endParaRPr lang="en-GB">
              <a:ea typeface="+mn-lt"/>
              <a:cs typeface="+mn-lt"/>
            </a:endParaRPr>
          </a:p>
          <a:p>
            <a:endParaRPr lang="en-GB">
              <a:ea typeface="+mn-lt"/>
              <a:cs typeface="+mn-lt"/>
            </a:endParaRPr>
          </a:p>
          <a:p>
            <a:r>
              <a:rPr lang="en-GB">
                <a:ea typeface="+mn-lt"/>
                <a:cs typeface="+mn-lt"/>
              </a:rPr>
              <a:t>BKBC Animations - Introducing Knowledge Management </a:t>
            </a:r>
          </a:p>
          <a:p>
            <a:r>
              <a:rPr lang="en-GB">
                <a:ea typeface="+mn-lt"/>
                <a:cs typeface="+mn-lt"/>
                <a:hlinkClick r:id="rId4"/>
              </a:rPr>
              <a:t>https://www.youtube.com/watch?v=ITUkt0gFpd8</a:t>
            </a:r>
            <a:r>
              <a:rPr lang="en-GB">
                <a:ea typeface="+mn-lt"/>
                <a:cs typeface="+mn-lt"/>
              </a:rPr>
              <a:t> </a:t>
            </a:r>
            <a:endParaRPr lang="en-US">
              <a:ea typeface="+mn-lt"/>
              <a:cs typeface="+mn-lt"/>
            </a:endParaRPr>
          </a:p>
          <a:p>
            <a:endParaRPr lang="en-GB">
              <a:ea typeface="+mn-lt"/>
              <a:cs typeface="+mn-lt"/>
            </a:endParaRPr>
          </a:p>
          <a:p>
            <a:r>
              <a:rPr lang="en-GB">
                <a:ea typeface="+mn-lt"/>
                <a:cs typeface="+mn-lt"/>
              </a:rPr>
              <a:t>Health Education England Knowledge Management Toolkit</a:t>
            </a:r>
            <a:endParaRPr lang="en-US">
              <a:ea typeface="+mn-lt"/>
              <a:cs typeface="+mn-lt"/>
            </a:endParaRPr>
          </a:p>
          <a:p>
            <a:r>
              <a:rPr lang="en-GB">
                <a:cs typeface="Arial"/>
                <a:hlinkClick r:id="rId5"/>
              </a:rPr>
              <a:t>https://kfh.libraryservices.nhs.uk/knowledge-management/km-goals-tools-and-techniques/</a:t>
            </a:r>
            <a:r>
              <a:rPr lang="en-GB">
                <a:cs typeface="Arial"/>
              </a:rPr>
              <a:t> </a:t>
            </a:r>
            <a:endParaRPr lang="en-US"/>
          </a:p>
        </p:txBody>
      </p:sp>
    </p:spTree>
    <p:extLst>
      <p:ext uri="{BB962C8B-B14F-4D97-AF65-F5344CB8AC3E}">
        <p14:creationId xmlns:p14="http://schemas.microsoft.com/office/powerpoint/2010/main" val="41770801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Thank you</a:t>
            </a:r>
          </a:p>
        </p:txBody>
      </p:sp>
      <p:sp>
        <p:nvSpPr>
          <p:cNvPr id="9" name="Content Placeholder 8"/>
          <p:cNvSpPr>
            <a:spLocks noGrp="1"/>
          </p:cNvSpPr>
          <p:nvPr>
            <p:ph sz="quarter" idx="11"/>
          </p:nvPr>
        </p:nvSpPr>
        <p:spPr>
          <a:xfrm>
            <a:off x="457200" y="2686050"/>
            <a:ext cx="8413845" cy="1037230"/>
          </a:xfrm>
        </p:spPr>
        <p:txBody>
          <a:bodyPr>
            <a:normAutofit/>
          </a:bodyPr>
          <a:lstStyle/>
          <a:p>
            <a:r>
              <a:rPr lang="en-US"/>
              <a:t>Knowledge Management team </a:t>
            </a:r>
          </a:p>
          <a:p>
            <a:r>
              <a:rPr lang="en-US">
                <a:hlinkClick r:id="rId3"/>
              </a:rPr>
              <a:t>england.kmrightcare@nhs.net</a:t>
            </a:r>
            <a:r>
              <a:rPr lang="en-US"/>
              <a:t> </a:t>
            </a:r>
          </a:p>
        </p:txBody>
      </p:sp>
    </p:spTree>
    <p:extLst>
      <p:ext uri="{BB962C8B-B14F-4D97-AF65-F5344CB8AC3E}">
        <p14:creationId xmlns:p14="http://schemas.microsoft.com/office/powerpoint/2010/main" val="42795353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012A6B3-0C89-42CD-B48B-065C2CFAEC3D}"/>
              </a:ext>
            </a:extLst>
          </p:cNvPr>
          <p:cNvSpPr>
            <a:spLocks noGrp="1"/>
          </p:cNvSpPr>
          <p:nvPr>
            <p:ph idx="1"/>
          </p:nvPr>
        </p:nvSpPr>
        <p:spPr/>
        <p:txBody>
          <a:bodyPr/>
          <a:lstStyle/>
          <a:p>
            <a:pPr marL="342900" indent="-342900">
              <a:buFont typeface="Arial"/>
              <a:buChar char="•"/>
            </a:pPr>
            <a:r>
              <a:rPr lang="en-US" dirty="0">
                <a:ea typeface="+mn-lt"/>
                <a:cs typeface="+mn-lt"/>
              </a:rPr>
              <a:t>What is knowledge? What is knowledge management?</a:t>
            </a:r>
            <a:endParaRPr lang="en-US" dirty="0">
              <a:cs typeface="Arial"/>
            </a:endParaRPr>
          </a:p>
          <a:p>
            <a:pPr marL="342900" indent="-342900">
              <a:buFont typeface="Arial"/>
              <a:buChar char="•"/>
            </a:pPr>
            <a:r>
              <a:rPr lang="en-GB" dirty="0">
                <a:ea typeface="+mn-lt"/>
                <a:cs typeface="+mn-lt"/>
              </a:rPr>
              <a:t>KM terminology: What language do we use to describe KM?</a:t>
            </a:r>
          </a:p>
          <a:p>
            <a:pPr marL="342900" indent="-342900">
              <a:buFont typeface="Arial"/>
              <a:buChar char="•"/>
            </a:pPr>
            <a:r>
              <a:rPr lang="en-GB" dirty="0">
                <a:solidFill>
                  <a:srgbClr val="00B0F0"/>
                </a:solidFill>
                <a:ea typeface="+mn-lt"/>
                <a:cs typeface="+mn-lt"/>
              </a:rPr>
              <a:t>BREAK</a:t>
            </a:r>
          </a:p>
          <a:p>
            <a:pPr marL="342900" indent="-342900">
              <a:buFont typeface="Arial"/>
              <a:buChar char="•"/>
            </a:pPr>
            <a:r>
              <a:rPr lang="en-GB" dirty="0">
                <a:ea typeface="+mn-lt"/>
                <a:cs typeface="+mn-lt"/>
              </a:rPr>
              <a:t>How might you apply your skills to KM?</a:t>
            </a:r>
          </a:p>
          <a:p>
            <a:pPr marL="342900" indent="-342900">
              <a:buFont typeface="Arial"/>
              <a:buChar char="•"/>
            </a:pPr>
            <a:r>
              <a:rPr lang="en-US" dirty="0">
                <a:solidFill>
                  <a:srgbClr val="00B0F0"/>
                </a:solidFill>
                <a:ea typeface="+mn-lt"/>
                <a:cs typeface="+mn-lt"/>
              </a:rPr>
              <a:t>LUNCH</a:t>
            </a:r>
          </a:p>
          <a:p>
            <a:pPr marL="342900" indent="-342900">
              <a:buFont typeface="Arial"/>
              <a:buChar char="•"/>
            </a:pPr>
            <a:r>
              <a:rPr lang="en-US" dirty="0">
                <a:ea typeface="+mn-lt"/>
                <a:cs typeface="+mn-lt"/>
              </a:rPr>
              <a:t>The Great </a:t>
            </a:r>
            <a:r>
              <a:rPr lang="en-US" dirty="0" err="1">
                <a:ea typeface="+mn-lt"/>
                <a:cs typeface="+mn-lt"/>
              </a:rPr>
              <a:t>YOHHLNet</a:t>
            </a:r>
            <a:r>
              <a:rPr lang="en-US" dirty="0">
                <a:ea typeface="+mn-lt"/>
                <a:cs typeface="+mn-lt"/>
              </a:rPr>
              <a:t> Spaghetti Towers challenge!</a:t>
            </a:r>
            <a:endParaRPr lang="en-US" dirty="0">
              <a:cs typeface="Arial"/>
            </a:endParaRPr>
          </a:p>
          <a:p>
            <a:pPr marL="342900" indent="-342900">
              <a:buFont typeface="Arial"/>
              <a:buChar char="•"/>
            </a:pPr>
            <a:r>
              <a:rPr lang="en-US" dirty="0">
                <a:ea typeface="+mn-lt"/>
                <a:cs typeface="+mn-lt"/>
              </a:rPr>
              <a:t>Summary and next steps</a:t>
            </a:r>
            <a:endParaRPr lang="en-US" dirty="0">
              <a:cs typeface="Arial"/>
            </a:endParaRPr>
          </a:p>
          <a:p>
            <a:endParaRPr lang="en-GB" dirty="0"/>
          </a:p>
        </p:txBody>
      </p:sp>
      <p:sp>
        <p:nvSpPr>
          <p:cNvPr id="3" name="Slide Number Placeholder 2">
            <a:extLst>
              <a:ext uri="{FF2B5EF4-FFF2-40B4-BE49-F238E27FC236}">
                <a16:creationId xmlns:a16="http://schemas.microsoft.com/office/drawing/2014/main" id="{C22E5F31-2B04-4A3D-800D-4F3EDFFBA42E}"/>
              </a:ext>
            </a:extLst>
          </p:cNvPr>
          <p:cNvSpPr>
            <a:spLocks noGrp="1"/>
          </p:cNvSpPr>
          <p:nvPr>
            <p:ph type="sldNum" sz="quarter" idx="10"/>
          </p:nvPr>
        </p:nvSpPr>
        <p:spPr/>
        <p:txBody>
          <a:bodyPr/>
          <a:lstStyle/>
          <a:p>
            <a:fld id="{D66C4C68-9C76-5449-BBA0-107A51179E14}" type="slidenum">
              <a:rPr lang="en-US" smtClean="0"/>
              <a:pPr/>
              <a:t>4</a:t>
            </a:fld>
            <a:endParaRPr lang="en-US" dirty="0"/>
          </a:p>
        </p:txBody>
      </p:sp>
      <p:sp>
        <p:nvSpPr>
          <p:cNvPr id="4" name="Title 3">
            <a:extLst>
              <a:ext uri="{FF2B5EF4-FFF2-40B4-BE49-F238E27FC236}">
                <a16:creationId xmlns:a16="http://schemas.microsoft.com/office/drawing/2014/main" id="{227BB9BC-D13E-4B23-97C5-3D39F6CFD71E}"/>
              </a:ext>
            </a:extLst>
          </p:cNvPr>
          <p:cNvSpPr>
            <a:spLocks noGrp="1"/>
          </p:cNvSpPr>
          <p:nvPr>
            <p:ph type="title"/>
          </p:nvPr>
        </p:nvSpPr>
        <p:spPr/>
        <p:txBody>
          <a:bodyPr/>
          <a:lstStyle/>
          <a:p>
            <a:r>
              <a:rPr lang="en-GB" dirty="0"/>
              <a:t>Today</a:t>
            </a:r>
          </a:p>
        </p:txBody>
      </p:sp>
    </p:spTree>
    <p:extLst>
      <p:ext uri="{BB962C8B-B14F-4D97-AF65-F5344CB8AC3E}">
        <p14:creationId xmlns:p14="http://schemas.microsoft.com/office/powerpoint/2010/main" val="1221558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1AC844-1954-456A-B6F4-835E1740D7AA}"/>
              </a:ext>
            </a:extLst>
          </p:cNvPr>
          <p:cNvSpPr>
            <a:spLocks noGrp="1"/>
          </p:cNvSpPr>
          <p:nvPr>
            <p:ph idx="1"/>
          </p:nvPr>
        </p:nvSpPr>
        <p:spPr>
          <a:xfrm>
            <a:off x="457200" y="1680295"/>
            <a:ext cx="8686800" cy="5041180"/>
          </a:xfrm>
        </p:spPr>
        <p:txBody>
          <a:bodyPr/>
          <a:lstStyle/>
          <a:p>
            <a:pPr marL="342900" indent="-342900">
              <a:buFont typeface="Arial" panose="020B0604020202020204" pitchFamily="34" charset="0"/>
              <a:buChar char="•"/>
            </a:pPr>
            <a:r>
              <a:rPr lang="en-GB" dirty="0" err="1"/>
              <a:t>RightCare</a:t>
            </a:r>
            <a:r>
              <a:rPr lang="en-GB" dirty="0"/>
              <a:t> supports health systems (CCGs, STPs, ICSs) to improve in specific priority areas (e.g. cardiovascular disease, ophthalmology)</a:t>
            </a:r>
          </a:p>
          <a:p>
            <a:pPr marL="342900" indent="-342900">
              <a:buFont typeface="Arial" panose="020B0604020202020204" pitchFamily="34" charset="0"/>
              <a:buChar char="•"/>
            </a:pPr>
            <a:r>
              <a:rPr lang="en-GB" dirty="0"/>
              <a:t>KM team of 3 supporting national and regional teams</a:t>
            </a:r>
          </a:p>
          <a:p>
            <a:pPr marL="342900" indent="-342900">
              <a:buFont typeface="Arial" panose="020B0604020202020204" pitchFamily="34" charset="0"/>
              <a:buChar char="•"/>
            </a:pPr>
            <a:r>
              <a:rPr lang="en-GB" dirty="0"/>
              <a:t>KM offer includes:</a:t>
            </a:r>
          </a:p>
          <a:p>
            <a:pPr marL="700088" lvl="1" indent="-342900">
              <a:buFont typeface="Arial" panose="020B0604020202020204" pitchFamily="34" charset="0"/>
              <a:buChar char="•"/>
            </a:pPr>
            <a:r>
              <a:rPr lang="en-GB" dirty="0"/>
              <a:t>Embedding and facilitating KM techniques (e.g. After Action Reviews)</a:t>
            </a:r>
          </a:p>
          <a:p>
            <a:pPr marL="700088" lvl="1" indent="-342900">
              <a:buFont typeface="Arial" panose="020B0604020202020204" pitchFamily="34" charset="0"/>
              <a:buChar char="•"/>
            </a:pPr>
            <a:r>
              <a:rPr lang="en-GB" dirty="0"/>
              <a:t>Learning sessions (face to face and virtual)</a:t>
            </a:r>
          </a:p>
          <a:p>
            <a:pPr marL="700088" lvl="1" indent="-342900">
              <a:buFont typeface="Arial" panose="020B0604020202020204" pitchFamily="34" charset="0"/>
              <a:buChar char="•"/>
            </a:pPr>
            <a:r>
              <a:rPr lang="en-GB" dirty="0"/>
              <a:t>Harnessing technology to support KM (e.g. support &amp; training in Microsoft Office 365 roll-out)</a:t>
            </a:r>
          </a:p>
          <a:p>
            <a:pPr marL="700088" lvl="1" indent="-342900">
              <a:buFont typeface="Arial" panose="020B0604020202020204" pitchFamily="34" charset="0"/>
              <a:buChar char="•"/>
            </a:pPr>
            <a:r>
              <a:rPr lang="en-GB" dirty="0"/>
              <a:t>Hosting internal </a:t>
            </a:r>
            <a:r>
              <a:rPr lang="en-GB" dirty="0" err="1"/>
              <a:t>Sharepoint</a:t>
            </a:r>
            <a:r>
              <a:rPr lang="en-GB" dirty="0"/>
              <a:t> site as a “Knowledge Hub”</a:t>
            </a:r>
          </a:p>
          <a:p>
            <a:pPr marL="700088" lvl="1" indent="-342900">
              <a:buFont typeface="Arial" panose="020B0604020202020204" pitchFamily="34" charset="0"/>
              <a:buChar char="•"/>
            </a:pPr>
            <a:r>
              <a:rPr lang="en-GB" dirty="0"/>
              <a:t>Evidence searching and summarising</a:t>
            </a:r>
          </a:p>
          <a:p>
            <a:pPr marL="700088" lvl="1" indent="-342900">
              <a:buFont typeface="Arial" panose="020B0604020202020204" pitchFamily="34" charset="0"/>
              <a:buChar char="•"/>
            </a:pPr>
            <a:r>
              <a:rPr lang="en-GB" dirty="0"/>
              <a:t>Horizon scanning for new knowledge</a:t>
            </a:r>
          </a:p>
          <a:p>
            <a:pPr marL="342900" indent="-342900">
              <a:buFont typeface="Arial" panose="020B0604020202020204" pitchFamily="34" charset="0"/>
              <a:buChar char="•"/>
            </a:pPr>
            <a:endParaRPr lang="en-GB" dirty="0"/>
          </a:p>
        </p:txBody>
      </p:sp>
      <p:sp>
        <p:nvSpPr>
          <p:cNvPr id="3" name="Slide Number Placeholder 2">
            <a:extLst>
              <a:ext uri="{FF2B5EF4-FFF2-40B4-BE49-F238E27FC236}">
                <a16:creationId xmlns:a16="http://schemas.microsoft.com/office/drawing/2014/main" id="{6B5F0DC4-EE82-46BE-AEBA-51BA25E85936}"/>
              </a:ext>
            </a:extLst>
          </p:cNvPr>
          <p:cNvSpPr>
            <a:spLocks noGrp="1"/>
          </p:cNvSpPr>
          <p:nvPr>
            <p:ph type="sldNum" sz="quarter" idx="10"/>
          </p:nvPr>
        </p:nvSpPr>
        <p:spPr/>
        <p:txBody>
          <a:bodyPr/>
          <a:lstStyle/>
          <a:p>
            <a:fld id="{D66C4C68-9C76-5449-BBA0-107A51179E14}" type="slidenum">
              <a:rPr lang="en-US" smtClean="0"/>
              <a:pPr/>
              <a:t>5</a:t>
            </a:fld>
            <a:endParaRPr lang="en-US" dirty="0"/>
          </a:p>
        </p:txBody>
      </p:sp>
      <p:sp>
        <p:nvSpPr>
          <p:cNvPr id="4" name="Title 3">
            <a:extLst>
              <a:ext uri="{FF2B5EF4-FFF2-40B4-BE49-F238E27FC236}">
                <a16:creationId xmlns:a16="http://schemas.microsoft.com/office/drawing/2014/main" id="{C4D429FD-6C59-42A1-9583-DB954AB877ED}"/>
              </a:ext>
            </a:extLst>
          </p:cNvPr>
          <p:cNvSpPr>
            <a:spLocks noGrp="1"/>
          </p:cNvSpPr>
          <p:nvPr>
            <p:ph type="title"/>
          </p:nvPr>
        </p:nvSpPr>
        <p:spPr/>
        <p:txBody>
          <a:bodyPr/>
          <a:lstStyle/>
          <a:p>
            <a:r>
              <a:rPr lang="en-GB" dirty="0"/>
              <a:t>KM at </a:t>
            </a:r>
            <a:r>
              <a:rPr lang="en-GB" dirty="0" err="1"/>
              <a:t>RightCare</a:t>
            </a:r>
            <a:endParaRPr lang="en-GB" dirty="0"/>
          </a:p>
        </p:txBody>
      </p:sp>
    </p:spTree>
    <p:extLst>
      <p:ext uri="{BB962C8B-B14F-4D97-AF65-F5344CB8AC3E}">
        <p14:creationId xmlns:p14="http://schemas.microsoft.com/office/powerpoint/2010/main" val="758956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4DA752E-707B-45EB-9AD3-6F0DB8A9702C}"/>
              </a:ext>
            </a:extLst>
          </p:cNvPr>
          <p:cNvSpPr>
            <a:spLocks noGrp="1"/>
          </p:cNvSpPr>
          <p:nvPr>
            <p:ph idx="1"/>
          </p:nvPr>
        </p:nvSpPr>
        <p:spPr/>
        <p:txBody>
          <a:bodyPr/>
          <a:lstStyle/>
          <a:p>
            <a:r>
              <a:rPr lang="en-GB" dirty="0"/>
              <a:t>“Understanding of or information about a subject that you get by experience or study, either known by one person or by people generally” (Cambridge University dictionary)</a:t>
            </a:r>
          </a:p>
          <a:p>
            <a:pPr marL="342900" indent="-342900">
              <a:buFont typeface="Arial" panose="020B0604020202020204" pitchFamily="34" charset="0"/>
              <a:buChar char="•"/>
            </a:pPr>
            <a:endParaRPr lang="en-GB" dirty="0"/>
          </a:p>
          <a:p>
            <a:r>
              <a:rPr lang="en-GB" dirty="0"/>
              <a:t>Knowledge builds on data and information</a:t>
            </a:r>
          </a:p>
          <a:p>
            <a:pPr marL="342900" indent="-342900">
              <a:buFont typeface="Arial" panose="020B0604020202020204" pitchFamily="34" charset="0"/>
              <a:buChar char="•"/>
            </a:pPr>
            <a:r>
              <a:rPr lang="en-GB" dirty="0"/>
              <a:t>Data gives you the raw facts but without context isn’t very helpful</a:t>
            </a:r>
            <a:endParaRPr lang="en-GB" dirty="0">
              <a:cs typeface="Arial"/>
            </a:endParaRPr>
          </a:p>
          <a:p>
            <a:pPr marL="342900" indent="-342900">
              <a:buFont typeface="Arial" panose="020B0604020202020204" pitchFamily="34" charset="0"/>
              <a:buChar char="•"/>
            </a:pPr>
            <a:r>
              <a:rPr lang="en-GB" dirty="0"/>
              <a:t>Context converts data into information</a:t>
            </a:r>
            <a:endParaRPr lang="en-GB" dirty="0">
              <a:cs typeface="Arial"/>
            </a:endParaRPr>
          </a:p>
          <a:p>
            <a:pPr marL="342900" indent="-342900">
              <a:buFont typeface="Arial" panose="020B0604020202020204" pitchFamily="34" charset="0"/>
              <a:buChar char="•"/>
            </a:pPr>
            <a:r>
              <a:rPr lang="en-GB" dirty="0"/>
              <a:t>Information plus experience becomes knowledge</a:t>
            </a:r>
            <a:endParaRPr lang="en-GB" dirty="0">
              <a:cs typeface="Arial"/>
            </a:endParaRPr>
          </a:p>
          <a:p>
            <a:pPr marL="342900" indent="-342900">
              <a:buFont typeface="Arial" panose="020B0604020202020204" pitchFamily="34" charset="0"/>
              <a:buChar char="•"/>
            </a:pPr>
            <a:endParaRPr lang="en-GB" dirty="0"/>
          </a:p>
          <a:p>
            <a:endParaRPr lang="en-GB" dirty="0"/>
          </a:p>
        </p:txBody>
      </p:sp>
      <p:sp>
        <p:nvSpPr>
          <p:cNvPr id="3" name="Slide Number Placeholder 2">
            <a:extLst>
              <a:ext uri="{FF2B5EF4-FFF2-40B4-BE49-F238E27FC236}">
                <a16:creationId xmlns:a16="http://schemas.microsoft.com/office/drawing/2014/main" id="{AB3D7E66-74BC-4ABE-B5AE-41F0E2A250B7}"/>
              </a:ext>
            </a:extLst>
          </p:cNvPr>
          <p:cNvSpPr>
            <a:spLocks noGrp="1"/>
          </p:cNvSpPr>
          <p:nvPr>
            <p:ph type="sldNum" sz="quarter" idx="10"/>
          </p:nvPr>
        </p:nvSpPr>
        <p:spPr/>
        <p:txBody>
          <a:bodyPr/>
          <a:lstStyle/>
          <a:p>
            <a:fld id="{D66C4C68-9C76-5449-BBA0-107A51179E14}" type="slidenum">
              <a:rPr lang="en-US" smtClean="0"/>
              <a:pPr/>
              <a:t>6</a:t>
            </a:fld>
            <a:endParaRPr lang="en-US" dirty="0"/>
          </a:p>
        </p:txBody>
      </p:sp>
      <p:sp>
        <p:nvSpPr>
          <p:cNvPr id="4" name="Title 3">
            <a:extLst>
              <a:ext uri="{FF2B5EF4-FFF2-40B4-BE49-F238E27FC236}">
                <a16:creationId xmlns:a16="http://schemas.microsoft.com/office/drawing/2014/main" id="{67461847-D4C6-4CB5-A62C-5C799DDB2614}"/>
              </a:ext>
            </a:extLst>
          </p:cNvPr>
          <p:cNvSpPr>
            <a:spLocks noGrp="1"/>
          </p:cNvSpPr>
          <p:nvPr>
            <p:ph type="title"/>
          </p:nvPr>
        </p:nvSpPr>
        <p:spPr/>
        <p:txBody>
          <a:bodyPr/>
          <a:lstStyle/>
          <a:p>
            <a:r>
              <a:rPr lang="en-GB" dirty="0"/>
              <a:t>What is knowledge?</a:t>
            </a:r>
          </a:p>
        </p:txBody>
      </p:sp>
    </p:spTree>
    <p:extLst>
      <p:ext uri="{BB962C8B-B14F-4D97-AF65-F5344CB8AC3E}">
        <p14:creationId xmlns:p14="http://schemas.microsoft.com/office/powerpoint/2010/main" val="4203022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773391AC-318B-4857-A137-0F0410F47D0A}"/>
              </a:ext>
            </a:extLst>
          </p:cNvPr>
          <p:cNvGraphicFramePr>
            <a:graphicFrameLocks noGrp="1"/>
          </p:cNvGraphicFramePr>
          <p:nvPr>
            <p:ph idx="1"/>
            <p:extLst>
              <p:ext uri="{D42A27DB-BD31-4B8C-83A1-F6EECF244321}">
                <p14:modId xmlns:p14="http://schemas.microsoft.com/office/powerpoint/2010/main" val="3449393603"/>
              </p:ext>
            </p:extLst>
          </p:nvPr>
        </p:nvGraphicFramePr>
        <p:xfrm>
          <a:off x="477520" y="1214743"/>
          <a:ext cx="7842250" cy="44285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a:extLst>
              <a:ext uri="{FF2B5EF4-FFF2-40B4-BE49-F238E27FC236}">
                <a16:creationId xmlns:a16="http://schemas.microsoft.com/office/drawing/2014/main" id="{13EE4B70-9112-48F6-A810-4660F75A7F01}"/>
              </a:ext>
            </a:extLst>
          </p:cNvPr>
          <p:cNvSpPr>
            <a:spLocks noGrp="1"/>
          </p:cNvSpPr>
          <p:nvPr>
            <p:ph type="sldNum" sz="quarter" idx="10"/>
          </p:nvPr>
        </p:nvSpPr>
        <p:spPr/>
        <p:txBody>
          <a:bodyPr/>
          <a:lstStyle/>
          <a:p>
            <a:fld id="{D66C4C68-9C76-5449-BBA0-107A51179E14}" type="slidenum">
              <a:rPr lang="en-US" smtClean="0"/>
              <a:pPr/>
              <a:t>7</a:t>
            </a:fld>
            <a:endParaRPr lang="en-US" dirty="0"/>
          </a:p>
        </p:txBody>
      </p:sp>
    </p:spTree>
    <p:extLst>
      <p:ext uri="{BB962C8B-B14F-4D97-AF65-F5344CB8AC3E}">
        <p14:creationId xmlns:p14="http://schemas.microsoft.com/office/powerpoint/2010/main" val="1517728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28970FA-7D91-4B5B-9701-A136488D7788}"/>
              </a:ext>
            </a:extLst>
          </p:cNvPr>
          <p:cNvSpPr>
            <a:spLocks noGrp="1"/>
          </p:cNvSpPr>
          <p:nvPr>
            <p:ph idx="1"/>
          </p:nvPr>
        </p:nvSpPr>
        <p:spPr/>
        <p:txBody>
          <a:bodyPr/>
          <a:lstStyle/>
          <a:p>
            <a:pPr marL="342900" indent="-342900">
              <a:buFont typeface="Arial,Sans-Serif" panose="020B0604020202020204" pitchFamily="34" charset="0"/>
              <a:buChar char="•"/>
            </a:pPr>
            <a:r>
              <a:rPr lang="en-GB" dirty="0">
                <a:ea typeface="+mn-lt"/>
                <a:cs typeface="+mn-lt"/>
              </a:rPr>
              <a:t>Knowledge can be explicit or tacit</a:t>
            </a:r>
            <a:endParaRPr lang="en-US" dirty="0">
              <a:ea typeface="+mn-lt"/>
              <a:cs typeface="+mn-lt"/>
            </a:endParaRPr>
          </a:p>
          <a:p>
            <a:pPr marL="342900" indent="-342900">
              <a:buFont typeface="Arial,Sans-Serif" panose="020B0604020202020204" pitchFamily="34" charset="0"/>
              <a:buChar char="•"/>
            </a:pPr>
            <a:endParaRPr lang="en-GB" dirty="0">
              <a:ea typeface="+mn-lt"/>
              <a:cs typeface="+mn-lt"/>
            </a:endParaRPr>
          </a:p>
          <a:p>
            <a:pPr marL="342900" indent="-342900">
              <a:buFont typeface="Arial,Sans-Serif" panose="020B0604020202020204" pitchFamily="34" charset="0"/>
              <a:buChar char="•"/>
            </a:pPr>
            <a:r>
              <a:rPr lang="en-GB" dirty="0">
                <a:ea typeface="+mn-lt"/>
                <a:cs typeface="+mn-lt"/>
              </a:rPr>
              <a:t>Explicit = "know what", document, published, easy to share</a:t>
            </a:r>
            <a:endParaRPr lang="en-GB" dirty="0">
              <a:cs typeface="Arial"/>
            </a:endParaRPr>
          </a:p>
          <a:p>
            <a:pPr marL="342900" indent="-342900">
              <a:buFont typeface="Arial,Sans-Serif" panose="020B0604020202020204" pitchFamily="34" charset="0"/>
              <a:buChar char="•"/>
            </a:pPr>
            <a:endParaRPr lang="en-GB" dirty="0">
              <a:ea typeface="+mn-lt"/>
              <a:cs typeface="+mn-lt"/>
            </a:endParaRPr>
          </a:p>
          <a:p>
            <a:pPr marL="342900" indent="-342900">
              <a:buFont typeface="Arial,Sans-Serif" panose="020B0604020202020204" pitchFamily="34" charset="0"/>
              <a:buChar char="•"/>
            </a:pPr>
            <a:r>
              <a:rPr lang="en-GB" dirty="0">
                <a:ea typeface="+mn-lt"/>
                <a:cs typeface="+mn-lt"/>
              </a:rPr>
              <a:t>Tacit = "know how", cognitive, experiential, difficult to document and share</a:t>
            </a:r>
          </a:p>
          <a:p>
            <a:pPr marL="342900" indent="-342900">
              <a:buFont typeface="Arial,Sans-Serif" panose="020B0604020202020204" pitchFamily="34" charset="0"/>
              <a:buChar char="•"/>
            </a:pPr>
            <a:endParaRPr lang="en-GB" dirty="0">
              <a:ea typeface="+mn-lt"/>
              <a:cs typeface="+mn-lt"/>
            </a:endParaRPr>
          </a:p>
          <a:p>
            <a:pPr marL="342900" indent="-342900">
              <a:buFont typeface="Arial,Sans-Serif" panose="020B0604020202020204" pitchFamily="34" charset="0"/>
              <a:buChar char="•"/>
            </a:pPr>
            <a:r>
              <a:rPr lang="en-GB" dirty="0">
                <a:cs typeface="Arial"/>
              </a:rPr>
              <a:t>Both are valuable and essential to drive a learning organisation</a:t>
            </a:r>
          </a:p>
          <a:p>
            <a:endParaRPr lang="en-GB" dirty="0"/>
          </a:p>
        </p:txBody>
      </p:sp>
      <p:sp>
        <p:nvSpPr>
          <p:cNvPr id="3" name="Slide Number Placeholder 2">
            <a:extLst>
              <a:ext uri="{FF2B5EF4-FFF2-40B4-BE49-F238E27FC236}">
                <a16:creationId xmlns:a16="http://schemas.microsoft.com/office/drawing/2014/main" id="{CF86E191-EEB2-41C5-A478-ABB3AB1278AD}"/>
              </a:ext>
            </a:extLst>
          </p:cNvPr>
          <p:cNvSpPr>
            <a:spLocks noGrp="1"/>
          </p:cNvSpPr>
          <p:nvPr>
            <p:ph type="sldNum" sz="quarter" idx="10"/>
          </p:nvPr>
        </p:nvSpPr>
        <p:spPr/>
        <p:txBody>
          <a:bodyPr/>
          <a:lstStyle/>
          <a:p>
            <a:fld id="{D66C4C68-9C76-5449-BBA0-107A51179E14}" type="slidenum">
              <a:rPr lang="en-US" smtClean="0"/>
              <a:pPr/>
              <a:t>8</a:t>
            </a:fld>
            <a:endParaRPr lang="en-US" dirty="0"/>
          </a:p>
        </p:txBody>
      </p:sp>
      <p:sp>
        <p:nvSpPr>
          <p:cNvPr id="4" name="Title 3">
            <a:extLst>
              <a:ext uri="{FF2B5EF4-FFF2-40B4-BE49-F238E27FC236}">
                <a16:creationId xmlns:a16="http://schemas.microsoft.com/office/drawing/2014/main" id="{88247FF6-FD02-4949-9995-825C957D5FDC}"/>
              </a:ext>
            </a:extLst>
          </p:cNvPr>
          <p:cNvSpPr>
            <a:spLocks noGrp="1"/>
          </p:cNvSpPr>
          <p:nvPr>
            <p:ph type="title"/>
          </p:nvPr>
        </p:nvSpPr>
        <p:spPr/>
        <p:txBody>
          <a:bodyPr/>
          <a:lstStyle/>
          <a:p>
            <a:r>
              <a:rPr lang="en-GB" dirty="0"/>
              <a:t>Explicit and tacit knowledge</a:t>
            </a:r>
          </a:p>
        </p:txBody>
      </p:sp>
    </p:spTree>
    <p:extLst>
      <p:ext uri="{BB962C8B-B14F-4D97-AF65-F5344CB8AC3E}">
        <p14:creationId xmlns:p14="http://schemas.microsoft.com/office/powerpoint/2010/main" val="19188425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a:extLst>
              <a:ext uri="{FF2B5EF4-FFF2-40B4-BE49-F238E27FC236}">
                <a16:creationId xmlns:a16="http://schemas.microsoft.com/office/drawing/2014/main" id="{F4585F8E-900A-42D2-8EF8-16D950402406}"/>
              </a:ext>
            </a:extLst>
          </p:cNvPr>
          <p:cNvPicPr>
            <a:picLocks noChangeAspect="1"/>
          </p:cNvPicPr>
          <p:nvPr/>
        </p:nvPicPr>
        <p:blipFill>
          <a:blip r:embed="rId4"/>
          <a:stretch>
            <a:fillRect/>
          </a:stretch>
        </p:blipFill>
        <p:spPr>
          <a:xfrm>
            <a:off x="26977" y="1124744"/>
            <a:ext cx="9144000" cy="4675909"/>
          </a:xfrm>
          <a:prstGeom prst="rect">
            <a:avLst/>
          </a:prstGeom>
        </p:spPr>
      </p:pic>
      <p:sp>
        <p:nvSpPr>
          <p:cNvPr id="2" name="Rectangle 1">
            <a:extLst>
              <a:ext uri="{FF2B5EF4-FFF2-40B4-BE49-F238E27FC236}">
                <a16:creationId xmlns:a16="http://schemas.microsoft.com/office/drawing/2014/main" id="{93F12F01-462E-4323-9B1D-1A5A21435630}"/>
              </a:ext>
            </a:extLst>
          </p:cNvPr>
          <p:cNvSpPr/>
          <p:nvPr/>
        </p:nvSpPr>
        <p:spPr>
          <a:xfrm>
            <a:off x="231730" y="5999347"/>
            <a:ext cx="6118965" cy="369332"/>
          </a:xfrm>
          <a:prstGeom prst="rect">
            <a:avLst/>
          </a:prstGeom>
        </p:spPr>
        <p:txBody>
          <a:bodyPr wrap="square">
            <a:spAutoFit/>
          </a:bodyPr>
          <a:lstStyle/>
          <a:p>
            <a:r>
              <a:rPr lang="en-GB" dirty="0"/>
              <a:t>https://www.youtube.com/watch?v=Wl1xrUmBH74 </a:t>
            </a:r>
          </a:p>
        </p:txBody>
      </p:sp>
    </p:spTree>
    <p:extLst>
      <p:ext uri="{BB962C8B-B14F-4D97-AF65-F5344CB8AC3E}">
        <p14:creationId xmlns:p14="http://schemas.microsoft.com/office/powerpoint/2010/main" val="1295634250"/>
      </p:ext>
    </p:extLst>
  </p:cSld>
  <p:clrMapOvr>
    <a:masterClrMapping/>
  </p:clrMapOvr>
</p:sld>
</file>

<file path=ppt/theme/theme1.xml><?xml version="1.0" encoding="utf-8"?>
<a:theme xmlns:a="http://schemas.openxmlformats.org/drawingml/2006/main" name="NHS RightCare theme">
  <a:themeElements>
    <a:clrScheme name="NHS RightCare colour theme">
      <a:dk1>
        <a:srgbClr val="000000"/>
      </a:dk1>
      <a:lt1>
        <a:srgbClr val="FFFFFF"/>
      </a:lt1>
      <a:dk2>
        <a:srgbClr val="0072C6"/>
      </a:dk2>
      <a:lt2>
        <a:srgbClr val="78BE20"/>
      </a:lt2>
      <a:accent1>
        <a:srgbClr val="E8EDEE"/>
      </a:accent1>
      <a:accent2>
        <a:srgbClr val="768692"/>
      </a:accent2>
      <a:accent3>
        <a:srgbClr val="425563"/>
      </a:accent3>
      <a:accent4>
        <a:srgbClr val="003087"/>
      </a:accent4>
      <a:accent5>
        <a:srgbClr val="0072C6"/>
      </a:accent5>
      <a:accent6>
        <a:srgbClr val="00A9CE"/>
      </a:accent6>
      <a:hlink>
        <a:srgbClr val="005EB8"/>
      </a:hlink>
      <a:folHlink>
        <a:srgbClr val="425563"/>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A8C1A9EFCC874AAC717F892D4BD4EE" ma:contentTypeVersion="5" ma:contentTypeDescription="Create a new document." ma:contentTypeScope="" ma:versionID="5159f363e650fd84b3b405d1e104b31f">
  <xsd:schema xmlns:xsd="http://www.w3.org/2001/XMLSchema" xmlns:xs="http://www.w3.org/2001/XMLSchema" xmlns:p="http://schemas.microsoft.com/office/2006/metadata/properties" xmlns:ns2="1e73ff58-e750-488a-87e7-5de6832e8b5e" targetNamespace="http://schemas.microsoft.com/office/2006/metadata/properties" ma:root="true" ma:fieldsID="88b753e5e2e42f795a55bdc7459567c8" ns2:_="">
    <xsd:import namespace="1e73ff58-e750-488a-87e7-5de6832e8b5e"/>
    <xsd:element name="properties">
      <xsd:complexType>
        <xsd:sequence>
          <xsd:element name="documentManagement">
            <xsd:complexType>
              <xsd:all>
                <xsd:element ref="ns2:MediaServiceMetadata" minOccurs="0"/>
                <xsd:element ref="ns2:MediaServiceFastMetadata" minOccurs="0"/>
                <xsd:element ref="ns2:MediaServiceEventHashCode" minOccurs="0"/>
                <xsd:element ref="ns2:MediaServiceGenerationTim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73ff58-e750-488a-87e7-5de6832e8b5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EventHashCode" ma:index="10" nillable="true" ma:displayName="MediaServiceEventHashCode" ma:hidden="true" ma:internalName="MediaServiceEventHashCode"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E57C4B6-BED6-4B27-9E74-14ABE7650B4B}"/>
</file>

<file path=customXml/itemProps2.xml><?xml version="1.0" encoding="utf-8"?>
<ds:datastoreItem xmlns:ds="http://schemas.openxmlformats.org/officeDocument/2006/customXml" ds:itemID="{85440122-3AA2-4A2E-B44C-8ED356C5E645}"/>
</file>

<file path=customXml/itemProps3.xml><?xml version="1.0" encoding="utf-8"?>
<ds:datastoreItem xmlns:ds="http://schemas.openxmlformats.org/officeDocument/2006/customXml" ds:itemID="{24B43CCE-E639-437A-A58A-924B2E2C6BD5}"/>
</file>

<file path=docProps/app.xml><?xml version="1.0" encoding="utf-8"?>
<Properties xmlns="http://schemas.openxmlformats.org/officeDocument/2006/extended-properties" xmlns:vt="http://schemas.openxmlformats.org/officeDocument/2006/docPropsVTypes">
  <Template>Integral</Template>
  <TotalTime>0</TotalTime>
  <Words>1650</Words>
  <Application>Microsoft Office PowerPoint</Application>
  <PresentationFormat>On-screen Show (4:3)</PresentationFormat>
  <Paragraphs>300</Paragraphs>
  <Slides>33</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33</vt:i4>
      </vt:variant>
    </vt:vector>
  </HeadingPairs>
  <TitlesOfParts>
    <vt:vector size="39" baseType="lpstr">
      <vt:lpstr>HGSMinchoE</vt:lpstr>
      <vt:lpstr>Arial</vt:lpstr>
      <vt:lpstr>Arial,Sans-Serif</vt:lpstr>
      <vt:lpstr>Calibri</vt:lpstr>
      <vt:lpstr>Times New Roman</vt:lpstr>
      <vt:lpstr>NHS RightCare theme</vt:lpstr>
      <vt:lpstr>Introduction to  Knowledge Management</vt:lpstr>
      <vt:lpstr>What do you hope to get out of today?</vt:lpstr>
      <vt:lpstr>Learning objectives</vt:lpstr>
      <vt:lpstr>Today</vt:lpstr>
      <vt:lpstr>KM at RightCare</vt:lpstr>
      <vt:lpstr>What is knowledge?</vt:lpstr>
      <vt:lpstr>PowerPoint Presentation</vt:lpstr>
      <vt:lpstr>Explicit and tacit knowledge</vt:lpstr>
      <vt:lpstr>PowerPoint Presentation</vt:lpstr>
      <vt:lpstr>What is KM?</vt:lpstr>
      <vt:lpstr>PowerPoint Presentation</vt:lpstr>
      <vt:lpstr>Optimal KM behaviours</vt:lpstr>
      <vt:lpstr>PowerPoint Presentation</vt:lpstr>
      <vt:lpstr>PowerPoint Presentation</vt:lpstr>
      <vt:lpstr>PowerPoint Presentation</vt:lpstr>
      <vt:lpstr>PowerPoint Presentation</vt:lpstr>
      <vt:lpstr>PowerPoint Presentation</vt:lpstr>
      <vt:lpstr>Activity: KM terminology</vt:lpstr>
      <vt:lpstr>Activity: Applying your skills</vt:lpstr>
      <vt:lpstr>The Great YOHHLNet  Spaghetti Towers challenge</vt:lpstr>
      <vt:lpstr>Following this activity, you will:​</vt:lpstr>
      <vt:lpstr>Spaghetti Towers</vt:lpstr>
      <vt:lpstr>Build 1</vt:lpstr>
      <vt:lpstr>Group discussion: After Action Review</vt:lpstr>
      <vt:lpstr>PowerPoint Presentation</vt:lpstr>
      <vt:lpstr>Build 2</vt:lpstr>
      <vt:lpstr>Activity summary</vt:lpstr>
      <vt:lpstr>Top tips for facilitating </vt:lpstr>
      <vt:lpstr>PowerPoint Presentation</vt:lpstr>
      <vt:lpstr>Find out more 1</vt:lpstr>
      <vt:lpstr>Find out more 2</vt:lpstr>
      <vt:lpstr>Find out more 3</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2016-09-19T15:48:29Z</dcterms:created>
  <dcterms:modified xsi:type="dcterms:W3CDTF">2020-01-29T12:15:14Z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0x01010012A8C1A9EFCC874AAC717F892D4BD4EE</vt:lpwstr>
  </property>
</Properties>
</file>