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2" r:id="rId3"/>
  </p:sldMasterIdLst>
  <p:notesMasterIdLst>
    <p:notesMasterId r:id="rId32"/>
  </p:notesMasterIdLst>
  <p:sldIdLst>
    <p:sldId id="256" r:id="rId4"/>
    <p:sldId id="267" r:id="rId5"/>
    <p:sldId id="270" r:id="rId6"/>
    <p:sldId id="265" r:id="rId7"/>
    <p:sldId id="266" r:id="rId8"/>
    <p:sldId id="269" r:id="rId9"/>
    <p:sldId id="268" r:id="rId10"/>
    <p:sldId id="1198" r:id="rId11"/>
    <p:sldId id="260" r:id="rId12"/>
    <p:sldId id="271" r:id="rId13"/>
    <p:sldId id="272" r:id="rId14"/>
    <p:sldId id="273" r:id="rId15"/>
    <p:sldId id="274" r:id="rId16"/>
    <p:sldId id="275" r:id="rId17"/>
    <p:sldId id="276" r:id="rId18"/>
    <p:sldId id="277" r:id="rId19"/>
    <p:sldId id="262" r:id="rId20"/>
    <p:sldId id="278" r:id="rId21"/>
    <p:sldId id="1195" r:id="rId22"/>
    <p:sldId id="1192" r:id="rId23"/>
    <p:sldId id="1191" r:id="rId24"/>
    <p:sldId id="1197" r:id="rId25"/>
    <p:sldId id="258" r:id="rId26"/>
    <p:sldId id="261" r:id="rId27"/>
    <p:sldId id="257" r:id="rId28"/>
    <p:sldId id="259" r:id="rId29"/>
    <p:sldId id="263" r:id="rId30"/>
    <p:sldId id="264" r:id="rId3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4E7E4-F267-46DF-B0C2-6FB38953BEC8}" v="2" dt="2020-12-09T16:13:39.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1" autoAdjust="0"/>
    <p:restoredTop sz="94660"/>
  </p:normalViewPr>
  <p:slideViewPr>
    <p:cSldViewPr snapToGrid="0">
      <p:cViewPr varScale="1">
        <p:scale>
          <a:sx n="68" d="100"/>
          <a:sy n="68" d="100"/>
        </p:scale>
        <p:origin x="10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92BE02A-29FE-4FC4-9643-A3A1E2EF6DCC}"/>
    <pc:docChg chg="modSld">
      <pc:chgData name="" userId="" providerId="" clId="Web-{992BE02A-29FE-4FC4-9643-A3A1E2EF6DCC}" dt="2020-12-08T14:49:35.163" v="98" actId="14100"/>
      <pc:docMkLst>
        <pc:docMk/>
      </pc:docMkLst>
      <pc:sldChg chg="modSp">
        <pc:chgData name="" userId="" providerId="" clId="Web-{992BE02A-29FE-4FC4-9643-A3A1E2EF6DCC}" dt="2020-12-08T14:43:17.607" v="6" actId="20577"/>
        <pc:sldMkLst>
          <pc:docMk/>
          <pc:sldMk cId="2710663930" sldId="257"/>
        </pc:sldMkLst>
        <pc:spChg chg="mod">
          <ac:chgData name="" userId="" providerId="" clId="Web-{992BE02A-29FE-4FC4-9643-A3A1E2EF6DCC}" dt="2020-12-08T14:43:17.607" v="6" actId="20577"/>
          <ac:spMkLst>
            <pc:docMk/>
            <pc:sldMk cId="2710663930" sldId="257"/>
            <ac:spMk id="7" creationId="{89E59C65-EADB-49B0-8495-CFD43EBB29B6}"/>
          </ac:spMkLst>
        </pc:spChg>
      </pc:sldChg>
      <pc:sldChg chg="addSp delSp modSp">
        <pc:chgData name="" userId="" providerId="" clId="Web-{992BE02A-29FE-4FC4-9643-A3A1E2EF6DCC}" dt="2020-12-08T14:44:50.156" v="9"/>
        <pc:sldMkLst>
          <pc:docMk/>
          <pc:sldMk cId="133231098" sldId="264"/>
        </pc:sldMkLst>
        <pc:picChg chg="add del mod">
          <ac:chgData name="" userId="" providerId="" clId="Web-{992BE02A-29FE-4FC4-9643-A3A1E2EF6DCC}" dt="2020-12-08T14:44:50.156" v="9"/>
          <ac:picMkLst>
            <pc:docMk/>
            <pc:sldMk cId="133231098" sldId="264"/>
            <ac:picMk id="5" creationId="{86359624-F69B-4EE5-B7F8-C956DE43B618}"/>
          </ac:picMkLst>
        </pc:picChg>
      </pc:sldChg>
      <pc:sldChg chg="addSp modSp">
        <pc:chgData name="" userId="" providerId="" clId="Web-{992BE02A-29FE-4FC4-9643-A3A1E2EF6DCC}" dt="2020-12-08T14:48:08.958" v="72" actId="1076"/>
        <pc:sldMkLst>
          <pc:docMk/>
          <pc:sldMk cId="1049294969" sldId="265"/>
        </pc:sldMkLst>
        <pc:spChg chg="add mod">
          <ac:chgData name="" userId="" providerId="" clId="Web-{992BE02A-29FE-4FC4-9643-A3A1E2EF6DCC}" dt="2020-12-08T14:47:59.379" v="71" actId="1076"/>
          <ac:spMkLst>
            <pc:docMk/>
            <pc:sldMk cId="1049294969" sldId="265"/>
            <ac:spMk id="2" creationId="{39A5CB71-6530-4F9A-9D21-FF04C32F5441}"/>
          </ac:spMkLst>
        </pc:spChg>
        <pc:spChg chg="mod">
          <ac:chgData name="" userId="" providerId="" clId="Web-{992BE02A-29FE-4FC4-9643-A3A1E2EF6DCC}" dt="2020-12-08T14:47:22.285" v="53" actId="20577"/>
          <ac:spMkLst>
            <pc:docMk/>
            <pc:sldMk cId="1049294969" sldId="265"/>
            <ac:spMk id="11" creationId="{00000000-0000-0000-0000-000000000000}"/>
          </ac:spMkLst>
        </pc:spChg>
        <pc:spChg chg="mod">
          <ac:chgData name="" userId="" providerId="" clId="Web-{992BE02A-29FE-4FC4-9643-A3A1E2EF6DCC}" dt="2020-12-08T14:48:08.958" v="72" actId="1076"/>
          <ac:spMkLst>
            <pc:docMk/>
            <pc:sldMk cId="1049294969" sldId="265"/>
            <ac:spMk id="12" creationId="{00000000-0000-0000-0000-000000000000}"/>
          </ac:spMkLst>
        </pc:spChg>
      </pc:sldChg>
      <pc:sldChg chg="modSp">
        <pc:chgData name="" userId="" providerId="" clId="Web-{992BE02A-29FE-4FC4-9643-A3A1E2EF6DCC}" dt="2020-12-08T14:48:29.567" v="76" actId="1076"/>
        <pc:sldMkLst>
          <pc:docMk/>
          <pc:sldMk cId="2664291529" sldId="266"/>
        </pc:sldMkLst>
        <pc:spChg chg="mod">
          <ac:chgData name="" userId="" providerId="" clId="Web-{992BE02A-29FE-4FC4-9643-A3A1E2EF6DCC}" dt="2020-12-08T14:48:29.567" v="76" actId="1076"/>
          <ac:spMkLst>
            <pc:docMk/>
            <pc:sldMk cId="2664291529" sldId="266"/>
            <ac:spMk id="12" creationId="{00000000-0000-0000-0000-000000000000}"/>
          </ac:spMkLst>
        </pc:spChg>
      </pc:sldChg>
      <pc:sldChg chg="modSp">
        <pc:chgData name="" userId="" providerId="" clId="Web-{992BE02A-29FE-4FC4-9643-A3A1E2EF6DCC}" dt="2020-12-08T14:49:35.163" v="98" actId="14100"/>
        <pc:sldMkLst>
          <pc:docMk/>
          <pc:sldMk cId="2021768482" sldId="268"/>
        </pc:sldMkLst>
        <pc:spChg chg="mod">
          <ac:chgData name="" userId="" providerId="" clId="Web-{992BE02A-29FE-4FC4-9643-A3A1E2EF6DCC}" dt="2020-12-08T14:49:35.163" v="98" actId="14100"/>
          <ac:spMkLst>
            <pc:docMk/>
            <pc:sldMk cId="2021768482" sldId="268"/>
            <ac:spMk id="10" creationId="{00000000-0000-0000-0000-000000000000}"/>
          </ac:spMkLst>
        </pc:spChg>
      </pc:sldChg>
      <pc:sldChg chg="modSp">
        <pc:chgData name="" userId="" providerId="" clId="Web-{992BE02A-29FE-4FC4-9643-A3A1E2EF6DCC}" dt="2020-12-08T14:49:12.944" v="90" actId="20577"/>
        <pc:sldMkLst>
          <pc:docMk/>
          <pc:sldMk cId="4218714756" sldId="269"/>
        </pc:sldMkLst>
        <pc:spChg chg="mod">
          <ac:chgData name="" userId="" providerId="" clId="Web-{992BE02A-29FE-4FC4-9643-A3A1E2EF6DCC}" dt="2020-12-08T14:49:12.944" v="90" actId="20577"/>
          <ac:spMkLst>
            <pc:docMk/>
            <pc:sldMk cId="4218714756" sldId="269"/>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9F0AE-88BE-40B9-991B-4D3A5DF74D18}" type="doc">
      <dgm:prSet loTypeId="urn:microsoft.com/office/officeart/2009/layout/CircleArrowProcess" loCatId="process" qsTypeId="urn:microsoft.com/office/officeart/2005/8/quickstyle/simple1" qsCatId="simple" csTypeId="urn:microsoft.com/office/officeart/2005/8/colors/accent3_4" csCatId="accent3" phldr="1"/>
      <dgm:spPr/>
      <dgm:t>
        <a:bodyPr/>
        <a:lstStyle/>
        <a:p>
          <a:endParaRPr lang="en-GB"/>
        </a:p>
      </dgm:t>
    </dgm:pt>
    <dgm:pt modelId="{F23D9BEC-63C0-4DFE-BFFE-B00AF06FDCE9}">
      <dgm:prSet phldrT="[Text]"/>
      <dgm:spPr/>
      <dgm:t>
        <a:bodyPr/>
        <a:lstStyle/>
        <a:p>
          <a:r>
            <a:rPr lang="en-GB" dirty="0"/>
            <a:t>What?</a:t>
          </a:r>
        </a:p>
      </dgm:t>
    </dgm:pt>
    <dgm:pt modelId="{AD8D44C6-6338-40FD-BA70-996212B7DEE8}" type="parTrans" cxnId="{8956BD8B-59DA-433A-A8B6-67B715607E72}">
      <dgm:prSet/>
      <dgm:spPr/>
      <dgm:t>
        <a:bodyPr/>
        <a:lstStyle/>
        <a:p>
          <a:endParaRPr lang="en-GB"/>
        </a:p>
      </dgm:t>
    </dgm:pt>
    <dgm:pt modelId="{C07F0E27-B5E2-4E27-8B43-F3A71948090C}" type="sibTrans" cxnId="{8956BD8B-59DA-433A-A8B6-67B715607E72}">
      <dgm:prSet/>
      <dgm:spPr/>
      <dgm:t>
        <a:bodyPr/>
        <a:lstStyle/>
        <a:p>
          <a:endParaRPr lang="en-GB"/>
        </a:p>
      </dgm:t>
    </dgm:pt>
    <dgm:pt modelId="{B98F5368-791E-4517-9D3A-6DEB0924F7E0}">
      <dgm:prSet phldrT="[Text]"/>
      <dgm:spPr/>
      <dgm:t>
        <a:bodyPr/>
        <a:lstStyle/>
        <a:p>
          <a:r>
            <a:rPr lang="en-GB"/>
            <a:t>So what?</a:t>
          </a:r>
        </a:p>
      </dgm:t>
    </dgm:pt>
    <dgm:pt modelId="{1AD1D5C1-ED1F-477D-938D-AB06F99659C5}" type="parTrans" cxnId="{DC2A61E9-7977-4172-B622-CC005E78DBCB}">
      <dgm:prSet/>
      <dgm:spPr/>
      <dgm:t>
        <a:bodyPr/>
        <a:lstStyle/>
        <a:p>
          <a:endParaRPr lang="en-GB"/>
        </a:p>
      </dgm:t>
    </dgm:pt>
    <dgm:pt modelId="{C2D3581B-B3D8-48C3-840F-7FEE5DB00233}" type="sibTrans" cxnId="{DC2A61E9-7977-4172-B622-CC005E78DBCB}">
      <dgm:prSet/>
      <dgm:spPr/>
      <dgm:t>
        <a:bodyPr/>
        <a:lstStyle/>
        <a:p>
          <a:endParaRPr lang="en-GB"/>
        </a:p>
      </dgm:t>
    </dgm:pt>
    <dgm:pt modelId="{E50CBFD1-A265-4FDD-ADBB-DB23448B1316}">
      <dgm:prSet phldrT="[Text]"/>
      <dgm:spPr/>
      <dgm:t>
        <a:bodyPr/>
        <a:lstStyle/>
        <a:p>
          <a:r>
            <a:rPr lang="en-GB"/>
            <a:t>Now what?</a:t>
          </a:r>
        </a:p>
      </dgm:t>
    </dgm:pt>
    <dgm:pt modelId="{AEB626F7-2D8A-4526-A17D-1DC3F7A50BBD}" type="parTrans" cxnId="{E0600C39-6B81-4D7A-AD0C-31BCEB7E45BD}">
      <dgm:prSet/>
      <dgm:spPr/>
      <dgm:t>
        <a:bodyPr/>
        <a:lstStyle/>
        <a:p>
          <a:endParaRPr lang="en-GB"/>
        </a:p>
      </dgm:t>
    </dgm:pt>
    <dgm:pt modelId="{293DE078-FFEA-4D4A-B106-9D3045FFA638}" type="sibTrans" cxnId="{E0600C39-6B81-4D7A-AD0C-31BCEB7E45BD}">
      <dgm:prSet/>
      <dgm:spPr/>
      <dgm:t>
        <a:bodyPr/>
        <a:lstStyle/>
        <a:p>
          <a:endParaRPr lang="en-GB"/>
        </a:p>
      </dgm:t>
    </dgm:pt>
    <dgm:pt modelId="{343B29BC-1425-4FF2-A61F-750FFF4CD40A}" type="pres">
      <dgm:prSet presAssocID="{A499F0AE-88BE-40B9-991B-4D3A5DF74D18}" presName="Name0" presStyleCnt="0">
        <dgm:presLayoutVars>
          <dgm:chMax val="7"/>
          <dgm:chPref val="7"/>
          <dgm:dir/>
          <dgm:animLvl val="lvl"/>
        </dgm:presLayoutVars>
      </dgm:prSet>
      <dgm:spPr/>
      <dgm:t>
        <a:bodyPr/>
        <a:lstStyle/>
        <a:p>
          <a:endParaRPr lang="en-US"/>
        </a:p>
      </dgm:t>
    </dgm:pt>
    <dgm:pt modelId="{7D3ACD2D-7AD7-4AD2-B61C-38E3A3B8561C}" type="pres">
      <dgm:prSet presAssocID="{F23D9BEC-63C0-4DFE-BFFE-B00AF06FDCE9}" presName="Accent1" presStyleCnt="0"/>
      <dgm:spPr/>
    </dgm:pt>
    <dgm:pt modelId="{E720BAFD-ED88-480B-80BB-AD2F39762333}" type="pres">
      <dgm:prSet presAssocID="{F23D9BEC-63C0-4DFE-BFFE-B00AF06FDCE9}" presName="Accent" presStyleLbl="node1" presStyleIdx="0" presStyleCnt="3" custLinFactNeighborX="207"/>
      <dgm:spPr/>
    </dgm:pt>
    <dgm:pt modelId="{52D960E5-9EA3-44BB-A59F-8F395E8A425E}" type="pres">
      <dgm:prSet presAssocID="{F23D9BEC-63C0-4DFE-BFFE-B00AF06FDCE9}" presName="Parent1" presStyleLbl="revTx" presStyleIdx="0" presStyleCnt="3">
        <dgm:presLayoutVars>
          <dgm:chMax val="1"/>
          <dgm:chPref val="1"/>
          <dgm:bulletEnabled val="1"/>
        </dgm:presLayoutVars>
      </dgm:prSet>
      <dgm:spPr/>
      <dgm:t>
        <a:bodyPr/>
        <a:lstStyle/>
        <a:p>
          <a:endParaRPr lang="en-US"/>
        </a:p>
      </dgm:t>
    </dgm:pt>
    <dgm:pt modelId="{589A3323-EE66-49D7-8843-FDE57B0A12D4}" type="pres">
      <dgm:prSet presAssocID="{B98F5368-791E-4517-9D3A-6DEB0924F7E0}" presName="Accent2" presStyleCnt="0"/>
      <dgm:spPr/>
    </dgm:pt>
    <dgm:pt modelId="{0C03DC05-85FE-4FDD-A430-2A7187EDD4F1}" type="pres">
      <dgm:prSet presAssocID="{B98F5368-791E-4517-9D3A-6DEB0924F7E0}" presName="Accent" presStyleLbl="node1" presStyleIdx="1" presStyleCnt="3" custLinFactNeighborY="627"/>
      <dgm:spPr/>
    </dgm:pt>
    <dgm:pt modelId="{56736F05-0E75-4D23-97D0-38715447877B}" type="pres">
      <dgm:prSet presAssocID="{B98F5368-791E-4517-9D3A-6DEB0924F7E0}" presName="Parent2" presStyleLbl="revTx" presStyleIdx="1" presStyleCnt="3">
        <dgm:presLayoutVars>
          <dgm:chMax val="1"/>
          <dgm:chPref val="1"/>
          <dgm:bulletEnabled val="1"/>
        </dgm:presLayoutVars>
      </dgm:prSet>
      <dgm:spPr/>
      <dgm:t>
        <a:bodyPr/>
        <a:lstStyle/>
        <a:p>
          <a:endParaRPr lang="en-US"/>
        </a:p>
      </dgm:t>
    </dgm:pt>
    <dgm:pt modelId="{34A28CF5-777C-4CF2-9006-A40E334B1D16}" type="pres">
      <dgm:prSet presAssocID="{E50CBFD1-A265-4FDD-ADBB-DB23448B1316}" presName="Accent3" presStyleCnt="0"/>
      <dgm:spPr/>
    </dgm:pt>
    <dgm:pt modelId="{E4CAFF52-B5CD-44A7-BDFC-52571A62EFA1}" type="pres">
      <dgm:prSet presAssocID="{E50CBFD1-A265-4FDD-ADBB-DB23448B1316}" presName="Accent" presStyleLbl="node1" presStyleIdx="2" presStyleCnt="3"/>
      <dgm:spPr/>
    </dgm:pt>
    <dgm:pt modelId="{7F3553D2-4873-4BA4-ACF8-ED2F1906B48D}" type="pres">
      <dgm:prSet presAssocID="{E50CBFD1-A265-4FDD-ADBB-DB23448B1316}" presName="Parent3" presStyleLbl="revTx" presStyleIdx="2" presStyleCnt="3">
        <dgm:presLayoutVars>
          <dgm:chMax val="1"/>
          <dgm:chPref val="1"/>
          <dgm:bulletEnabled val="1"/>
        </dgm:presLayoutVars>
      </dgm:prSet>
      <dgm:spPr/>
      <dgm:t>
        <a:bodyPr/>
        <a:lstStyle/>
        <a:p>
          <a:endParaRPr lang="en-US"/>
        </a:p>
      </dgm:t>
    </dgm:pt>
  </dgm:ptLst>
  <dgm:cxnLst>
    <dgm:cxn modelId="{D4F6191F-58CB-49B8-9821-DC1632B52E72}" type="presOf" srcId="{F23D9BEC-63C0-4DFE-BFFE-B00AF06FDCE9}" destId="{52D960E5-9EA3-44BB-A59F-8F395E8A425E}" srcOrd="0" destOrd="0" presId="urn:microsoft.com/office/officeart/2009/layout/CircleArrowProcess"/>
    <dgm:cxn modelId="{E41A93E2-38DE-406A-9CC6-E1DE12A9F304}" type="presOf" srcId="{E50CBFD1-A265-4FDD-ADBB-DB23448B1316}" destId="{7F3553D2-4873-4BA4-ACF8-ED2F1906B48D}" srcOrd="0" destOrd="0" presId="urn:microsoft.com/office/officeart/2009/layout/CircleArrowProcess"/>
    <dgm:cxn modelId="{E0600C39-6B81-4D7A-AD0C-31BCEB7E45BD}" srcId="{A499F0AE-88BE-40B9-991B-4D3A5DF74D18}" destId="{E50CBFD1-A265-4FDD-ADBB-DB23448B1316}" srcOrd="2" destOrd="0" parTransId="{AEB626F7-2D8A-4526-A17D-1DC3F7A50BBD}" sibTransId="{293DE078-FFEA-4D4A-B106-9D3045FFA638}"/>
    <dgm:cxn modelId="{DC2A61E9-7977-4172-B622-CC005E78DBCB}" srcId="{A499F0AE-88BE-40B9-991B-4D3A5DF74D18}" destId="{B98F5368-791E-4517-9D3A-6DEB0924F7E0}" srcOrd="1" destOrd="0" parTransId="{1AD1D5C1-ED1F-477D-938D-AB06F99659C5}" sibTransId="{C2D3581B-B3D8-48C3-840F-7FEE5DB00233}"/>
    <dgm:cxn modelId="{35854E1A-9604-4870-93E2-56A48E0FA8C4}" type="presOf" srcId="{A499F0AE-88BE-40B9-991B-4D3A5DF74D18}" destId="{343B29BC-1425-4FF2-A61F-750FFF4CD40A}" srcOrd="0" destOrd="0" presId="urn:microsoft.com/office/officeart/2009/layout/CircleArrowProcess"/>
    <dgm:cxn modelId="{8956BD8B-59DA-433A-A8B6-67B715607E72}" srcId="{A499F0AE-88BE-40B9-991B-4D3A5DF74D18}" destId="{F23D9BEC-63C0-4DFE-BFFE-B00AF06FDCE9}" srcOrd="0" destOrd="0" parTransId="{AD8D44C6-6338-40FD-BA70-996212B7DEE8}" sibTransId="{C07F0E27-B5E2-4E27-8B43-F3A71948090C}"/>
    <dgm:cxn modelId="{B800AB2A-7C6C-478F-BEB5-3D665529AB2D}" type="presOf" srcId="{B98F5368-791E-4517-9D3A-6DEB0924F7E0}" destId="{56736F05-0E75-4D23-97D0-38715447877B}" srcOrd="0" destOrd="0" presId="urn:microsoft.com/office/officeart/2009/layout/CircleArrowProcess"/>
    <dgm:cxn modelId="{C2164271-7029-46EA-B567-D8B2ECDAB02C}" type="presParOf" srcId="{343B29BC-1425-4FF2-A61F-750FFF4CD40A}" destId="{7D3ACD2D-7AD7-4AD2-B61C-38E3A3B8561C}" srcOrd="0" destOrd="0" presId="urn:microsoft.com/office/officeart/2009/layout/CircleArrowProcess"/>
    <dgm:cxn modelId="{38A57E81-8413-490A-A173-0C5C968CBF84}" type="presParOf" srcId="{7D3ACD2D-7AD7-4AD2-B61C-38E3A3B8561C}" destId="{E720BAFD-ED88-480B-80BB-AD2F39762333}" srcOrd="0" destOrd="0" presId="urn:microsoft.com/office/officeart/2009/layout/CircleArrowProcess"/>
    <dgm:cxn modelId="{2BD9DF3E-801F-4CAB-B1F9-76FB695A3C73}" type="presParOf" srcId="{343B29BC-1425-4FF2-A61F-750FFF4CD40A}" destId="{52D960E5-9EA3-44BB-A59F-8F395E8A425E}" srcOrd="1" destOrd="0" presId="urn:microsoft.com/office/officeart/2009/layout/CircleArrowProcess"/>
    <dgm:cxn modelId="{7D963AC6-DC51-41C9-8F5D-0AB711BB0FA3}" type="presParOf" srcId="{343B29BC-1425-4FF2-A61F-750FFF4CD40A}" destId="{589A3323-EE66-49D7-8843-FDE57B0A12D4}" srcOrd="2" destOrd="0" presId="urn:microsoft.com/office/officeart/2009/layout/CircleArrowProcess"/>
    <dgm:cxn modelId="{705D9A38-D485-4930-A5D1-494CE617BE00}" type="presParOf" srcId="{589A3323-EE66-49D7-8843-FDE57B0A12D4}" destId="{0C03DC05-85FE-4FDD-A430-2A7187EDD4F1}" srcOrd="0" destOrd="0" presId="urn:microsoft.com/office/officeart/2009/layout/CircleArrowProcess"/>
    <dgm:cxn modelId="{71EAE6D0-0399-40DE-99B7-6DA60D95A0BC}" type="presParOf" srcId="{343B29BC-1425-4FF2-A61F-750FFF4CD40A}" destId="{56736F05-0E75-4D23-97D0-38715447877B}" srcOrd="3" destOrd="0" presId="urn:microsoft.com/office/officeart/2009/layout/CircleArrowProcess"/>
    <dgm:cxn modelId="{5331E654-29B0-45D7-A3C1-7C4E93BABC29}" type="presParOf" srcId="{343B29BC-1425-4FF2-A61F-750FFF4CD40A}" destId="{34A28CF5-777C-4CF2-9006-A40E334B1D16}" srcOrd="4" destOrd="0" presId="urn:microsoft.com/office/officeart/2009/layout/CircleArrowProcess"/>
    <dgm:cxn modelId="{F03362DB-3BA1-4852-8F68-2E53E0EB100E}" type="presParOf" srcId="{34A28CF5-777C-4CF2-9006-A40E334B1D16}" destId="{E4CAFF52-B5CD-44A7-BDFC-52571A62EFA1}" srcOrd="0" destOrd="0" presId="urn:microsoft.com/office/officeart/2009/layout/CircleArrowProcess"/>
    <dgm:cxn modelId="{AE2C2F65-45D1-4ADD-9564-452251AAC8D0}" type="presParOf" srcId="{343B29BC-1425-4FF2-A61F-750FFF4CD40A}" destId="{7F3553D2-4873-4BA4-ACF8-ED2F1906B48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BAFD-ED88-480B-80BB-AD2F39762333}">
      <dsp:nvSpPr>
        <dsp:cNvPr id="0" name=""/>
        <dsp:cNvSpPr/>
      </dsp:nvSpPr>
      <dsp:spPr>
        <a:xfrm>
          <a:off x="2581324" y="0"/>
          <a:ext cx="1967523" cy="1967823"/>
        </a:xfrm>
        <a:prstGeom prst="circularArrow">
          <a:avLst>
            <a:gd name="adj1" fmla="val 10980"/>
            <a:gd name="adj2" fmla="val 1142322"/>
            <a:gd name="adj3" fmla="val 4500000"/>
            <a:gd name="adj4" fmla="val 10800000"/>
            <a:gd name="adj5" fmla="val 1250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D960E5-9EA3-44BB-A59F-8F395E8A425E}">
      <dsp:nvSpPr>
        <dsp:cNvPr id="0" name=""/>
        <dsp:cNvSpPr/>
      </dsp:nvSpPr>
      <dsp:spPr>
        <a:xfrm>
          <a:off x="3012138" y="710443"/>
          <a:ext cx="1093315" cy="546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a:t>What?</a:t>
          </a:r>
        </a:p>
      </dsp:txBody>
      <dsp:txXfrm>
        <a:off x="3012138" y="710443"/>
        <a:ext cx="1093315" cy="546526"/>
      </dsp:txXfrm>
    </dsp:sp>
    <dsp:sp modelId="{0C03DC05-85FE-4FDD-A430-2A7187EDD4F1}">
      <dsp:nvSpPr>
        <dsp:cNvPr id="0" name=""/>
        <dsp:cNvSpPr/>
      </dsp:nvSpPr>
      <dsp:spPr>
        <a:xfrm>
          <a:off x="2030778" y="1142998"/>
          <a:ext cx="1967523" cy="1967823"/>
        </a:xfrm>
        <a:prstGeom prst="leftCircularArrow">
          <a:avLst>
            <a:gd name="adj1" fmla="val 10980"/>
            <a:gd name="adj2" fmla="val 1142322"/>
            <a:gd name="adj3" fmla="val 6300000"/>
            <a:gd name="adj4" fmla="val 18900000"/>
            <a:gd name="adj5" fmla="val 12500"/>
          </a:avLst>
        </a:prstGeom>
        <a:solidFill>
          <a:schemeClr val="accent3">
            <a:shade val="50000"/>
            <a:hueOff val="282761"/>
            <a:satOff val="-4015"/>
            <a:lumOff val="289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36F05-0E75-4D23-97D0-38715447877B}">
      <dsp:nvSpPr>
        <dsp:cNvPr id="0" name=""/>
        <dsp:cNvSpPr/>
      </dsp:nvSpPr>
      <dsp:spPr>
        <a:xfrm>
          <a:off x="2467883" y="1847644"/>
          <a:ext cx="1093315" cy="546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a:t>So what?</a:t>
          </a:r>
        </a:p>
      </dsp:txBody>
      <dsp:txXfrm>
        <a:off x="2467883" y="1847644"/>
        <a:ext cx="1093315" cy="546526"/>
      </dsp:txXfrm>
    </dsp:sp>
    <dsp:sp modelId="{E4CAFF52-B5CD-44A7-BDFC-52571A62EFA1}">
      <dsp:nvSpPr>
        <dsp:cNvPr id="0" name=""/>
        <dsp:cNvSpPr/>
      </dsp:nvSpPr>
      <dsp:spPr>
        <a:xfrm>
          <a:off x="2717287" y="2396623"/>
          <a:ext cx="1690407" cy="1691085"/>
        </a:xfrm>
        <a:prstGeom prst="blockArc">
          <a:avLst>
            <a:gd name="adj1" fmla="val 13500000"/>
            <a:gd name="adj2" fmla="val 10800000"/>
            <a:gd name="adj3" fmla="val 12740"/>
          </a:avLst>
        </a:prstGeom>
        <a:solidFill>
          <a:schemeClr val="accent3">
            <a:shade val="50000"/>
            <a:hueOff val="282761"/>
            <a:satOff val="-4015"/>
            <a:lumOff val="289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553D2-4873-4BA4-ACF8-ED2F1906B48D}">
      <dsp:nvSpPr>
        <dsp:cNvPr id="0" name=""/>
        <dsp:cNvSpPr/>
      </dsp:nvSpPr>
      <dsp:spPr>
        <a:xfrm>
          <a:off x="3014725" y="2986480"/>
          <a:ext cx="1093315" cy="546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a:t>Now what?</a:t>
          </a:r>
        </a:p>
      </dsp:txBody>
      <dsp:txXfrm>
        <a:off x="3014725" y="2986480"/>
        <a:ext cx="1093315" cy="54652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3D39F-704A-4299-9E0D-BD1FF07645AF}"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745E-9BD7-4E70-B4AA-BA13E913C6B0}" type="slidenum">
              <a:rPr lang="en-US" smtClean="0"/>
              <a:t>‹#›</a:t>
            </a:fld>
            <a:endParaRPr lang="en-US"/>
          </a:p>
        </p:txBody>
      </p:sp>
    </p:spTree>
    <p:extLst>
      <p:ext uri="{BB962C8B-B14F-4D97-AF65-F5344CB8AC3E}">
        <p14:creationId xmlns:p14="http://schemas.microsoft.com/office/powerpoint/2010/main" val="18010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Christmas in Warrington</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D5FC9-1949-4D03-AD8A-82DEAC9440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16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Nightingales</a:t>
            </a:r>
          </a:p>
          <a:p>
            <a:r>
              <a:rPr lang="en-US" dirty="0"/>
              <a:t>Alerts</a:t>
            </a:r>
          </a:p>
          <a:p>
            <a:r>
              <a:rPr lang="en-US" dirty="0"/>
              <a:t>Web pages</a:t>
            </a:r>
          </a:p>
          <a:p>
            <a:r>
              <a:rPr lang="en-US" dirty="0"/>
              <a:t>Redeployments</a:t>
            </a:r>
          </a:p>
          <a:p>
            <a:r>
              <a:rPr lang="en-US" dirty="0"/>
              <a:t>Amazing flexibility of all staff in very challenging times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D5FC9-1949-4D03-AD8A-82DEAC9440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59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for publication 2</a:t>
            </a:r>
            <a:r>
              <a:rPr lang="en-US" baseline="30000" dirty="0"/>
              <a:t>nd</a:t>
            </a:r>
            <a:r>
              <a:rPr lang="en-US" dirty="0"/>
              <a:t> or 3</a:t>
            </a:r>
            <a:r>
              <a:rPr lang="en-US" baseline="30000" dirty="0"/>
              <a:t>rd</a:t>
            </a:r>
            <a:r>
              <a:rPr lang="en-US" dirty="0"/>
              <a:t> week of January 2021</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D5FC9-1949-4D03-AD8A-82DEAC9440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8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proposition</a:t>
            </a:r>
          </a:p>
          <a:p>
            <a:r>
              <a:rPr lang="en-US" dirty="0"/>
              <a:t>Space</a:t>
            </a:r>
          </a:p>
          <a:p>
            <a:r>
              <a:rPr lang="en-US" dirty="0"/>
              <a:t>Psychological support for embedded librarians</a:t>
            </a:r>
          </a:p>
          <a:p>
            <a:r>
              <a:rPr lang="en-US" dirty="0"/>
              <a:t>Thinking about your quality and improvement outcomes framework (new dates announced?)</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D5FC9-1949-4D03-AD8A-82DEAC9440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06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D5FC9-1949-4D03-AD8A-82DEAC9440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64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Short mindfulness activity to settle in</a:t>
            </a:r>
          </a:p>
          <a:p>
            <a:r>
              <a:rPr lang="en-GB" dirty="0"/>
              <a:t>Context – a tough year! Capture learning in a fun way!</a:t>
            </a:r>
          </a:p>
          <a:p>
            <a:r>
              <a:rPr lang="en-GB" dirty="0"/>
              <a:t>You’ll all have brought with you an object….</a:t>
            </a:r>
          </a:p>
          <a:p>
            <a:r>
              <a:rPr lang="en-GB" dirty="0"/>
              <a:t>Talk about difference between rumination and reflection</a:t>
            </a:r>
          </a:p>
        </p:txBody>
      </p:sp>
    </p:spTree>
    <p:extLst>
      <p:ext uri="{BB962C8B-B14F-4D97-AF65-F5344CB8AC3E}">
        <p14:creationId xmlns:p14="http://schemas.microsoft.com/office/powerpoint/2010/main" val="272068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11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036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961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3044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BD6A95-8AF6-4E34-A887-5B189EB52E4E}"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B4CE1-4AD9-454D-8133-6333AF318DB6}"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23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D6A95-8AF6-4E34-A887-5B189EB52E4E}"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286598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D6A95-8AF6-4E34-A887-5B189EB52E4E}"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299974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BD6A95-8AF6-4E34-A887-5B189EB52E4E}"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2607767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BD6A95-8AF6-4E34-A887-5B189EB52E4E}" type="datetimeFigureOut">
              <a:rPr lang="en-GB" smtClean="0"/>
              <a:t>10/12/2020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3717500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BD6A95-8AF6-4E34-A887-5B189EB52E4E}" type="datetimeFigureOut">
              <a:rPr lang="en-GB" smtClean="0"/>
              <a:t>10/12/2020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217583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D6A95-8AF6-4E34-A887-5B189EB52E4E}" type="datetimeFigureOut">
              <a:rPr lang="en-GB" smtClean="0"/>
              <a:t>10/12/2020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3953636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BD6A95-8AF6-4E34-A887-5B189EB52E4E}"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408365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67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BD6A95-8AF6-4E34-A887-5B189EB52E4E}"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255676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EBD6A95-8AF6-4E34-A887-5B189EB52E4E}" type="datetimeFigureOut">
              <a:rPr lang="en-GB" smtClean="0"/>
              <a:t>10/12/2020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1964898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D6A95-8AF6-4E34-A887-5B189EB52E4E}"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1654424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D6A95-8AF6-4E34-A887-5B189EB52E4E}"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B4CE1-4AD9-454D-8133-6333AF318DB6}"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8527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D6A95-8AF6-4E34-A887-5B189EB52E4E}"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246854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D6A95-8AF6-4E34-A887-5B189EB52E4E}"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B4CE1-4AD9-454D-8133-6333AF318DB6}"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3592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D6A95-8AF6-4E34-A887-5B189EB52E4E}"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1783863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D6A95-8AF6-4E34-A887-5B189EB52E4E}"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779538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D6A95-8AF6-4E34-A887-5B189EB52E4E}"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B4CE1-4AD9-454D-8133-6333AF318DB6}" type="slidenum">
              <a:rPr lang="en-GB" smtClean="0"/>
              <a:t>‹#›</a:t>
            </a:fld>
            <a:endParaRPr lang="en-GB"/>
          </a:p>
        </p:txBody>
      </p:sp>
    </p:spTree>
    <p:extLst>
      <p:ext uri="{BB962C8B-B14F-4D97-AF65-F5344CB8AC3E}">
        <p14:creationId xmlns:p14="http://schemas.microsoft.com/office/powerpoint/2010/main" val="3492409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2"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97924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252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5" name="Image"/>
          <p:cNvSpPr>
            <a:spLocks noGrp="1"/>
          </p:cNvSpPr>
          <p:nvPr>
            <p:ph type="pic" sz="half" idx="13"/>
          </p:nvPr>
        </p:nvSpPr>
        <p:spPr>
          <a:xfrm>
            <a:off x="6582990" y="476250"/>
            <a:ext cx="4762501" cy="5734050"/>
          </a:xfrm>
          <a:prstGeom prst="rect">
            <a:avLst/>
          </a:prstGeom>
        </p:spPr>
        <p:txBody>
          <a:bodyPr lIns="91439" tIns="45719" rIns="91439" bIns="45719" anchor="t">
            <a:noAutofit/>
          </a:bodyPr>
          <a:lstStyle/>
          <a:p>
            <a:endParaRPr/>
          </a:p>
        </p:txBody>
      </p:sp>
      <p:sp>
        <p:nvSpPr>
          <p:cNvPr id="36"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37"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9357451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019091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2" name="Image"/>
          <p:cNvSpPr>
            <a:spLocks noGrp="1"/>
          </p:cNvSpPr>
          <p:nvPr>
            <p:ph type="pic" sz="half" idx="13"/>
          </p:nvPr>
        </p:nvSpPr>
        <p:spPr>
          <a:xfrm>
            <a:off x="6584950" y="1574800"/>
            <a:ext cx="4762500" cy="4648200"/>
          </a:xfrm>
          <a:prstGeom prst="rect">
            <a:avLst/>
          </a:prstGeom>
        </p:spPr>
        <p:txBody>
          <a:bodyPr lIns="91439" tIns="45719" rIns="91439" bIns="45719" anchor="t">
            <a:noAutofit/>
          </a:bodyPr>
          <a:lstStyle/>
          <a:p>
            <a:endParaRPr/>
          </a:p>
        </p:txBody>
      </p:sp>
      <p:sp>
        <p:nvSpPr>
          <p:cNvPr id="63" name="Title Text"/>
          <p:cNvSpPr txBox="1">
            <a:spLocks noGrp="1"/>
          </p:cNvSpPr>
          <p:nvPr>
            <p:ph type="title"/>
          </p:nvPr>
        </p:nvSpPr>
        <p:spPr>
          <a:prstGeom prst="rect">
            <a:avLst/>
          </a:prstGeom>
        </p:spPr>
        <p:txBody>
          <a:bodyPr/>
          <a:lstStyle/>
          <a:p>
            <a:r>
              <a:t>Title Text</a:t>
            </a:r>
          </a:p>
        </p:txBody>
      </p:sp>
      <p:sp>
        <p:nvSpPr>
          <p:cNvPr id="64"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18528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2" name="Body Level One…"/>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8143693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0" name="Image"/>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a:p>
        </p:txBody>
      </p:sp>
      <p:sp>
        <p:nvSpPr>
          <p:cNvPr id="81" name="Image"/>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a:p>
        </p:txBody>
      </p:sp>
      <p:sp>
        <p:nvSpPr>
          <p:cNvPr id="82" name="Image"/>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678177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0" name="–Johnny Appleseed"/>
          <p:cNvSpPr txBox="1">
            <a:spLocks noGrp="1"/>
          </p:cNvSpPr>
          <p:nvPr>
            <p:ph type="body" sz="quarter" idx="13"/>
          </p:nvPr>
        </p:nvSpPr>
        <p:spPr>
          <a:xfrm>
            <a:off x="1193800" y="4476750"/>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91" name="“Type a quote here.”"/>
          <p:cNvSpPr txBox="1">
            <a:spLocks noGrp="1"/>
          </p:cNvSpPr>
          <p:nvPr>
            <p:ph type="body" sz="quarter" idx="14"/>
          </p:nvPr>
        </p:nvSpPr>
        <p:spPr>
          <a:xfrm>
            <a:off x="1193800" y="3008888"/>
            <a:ext cx="9810750" cy="471924"/>
          </a:xfrm>
          <a:prstGeom prst="rect">
            <a:avLst/>
          </a:prstGeom>
        </p:spPr>
        <p:txBody>
          <a:bodyPr>
            <a:spAutoFit/>
          </a:bodyPr>
          <a:lstStyle>
            <a:lvl1pPr marL="0" indent="0" algn="ctr">
              <a:spcBef>
                <a:spcPts val="0"/>
              </a:spcBef>
              <a:buSzTx/>
              <a:buNone/>
              <a:defRPr sz="2400">
                <a:latin typeface="+mn-lt"/>
                <a:ea typeface="+mn-ea"/>
                <a:cs typeface="+mn-cs"/>
                <a:sym typeface="Helvetica Neue Medium"/>
              </a:defRPr>
            </a:lvl1pPr>
          </a:lstStyle>
          <a:p>
            <a:r>
              <a:t>“Type a quote here.” </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420139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9"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916671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565340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657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789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571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3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170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779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407153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EBD6A95-8AF6-4E34-A887-5B189EB52E4E}" type="datetimeFigureOut">
              <a:rPr lang="en-GB" smtClean="0"/>
              <a:t>10/12/2020</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4AB4CE1-4AD9-454D-8133-6333AF318DB6}" type="slidenum">
              <a:rPr lang="en-GB" smtClean="0"/>
              <a:t>‹#›</a:t>
            </a:fld>
            <a:endParaRPr lang="en-GB"/>
          </a:p>
        </p:txBody>
      </p:sp>
    </p:spTree>
    <p:extLst>
      <p:ext uri="{BB962C8B-B14F-4D97-AF65-F5344CB8AC3E}">
        <p14:creationId xmlns:p14="http://schemas.microsoft.com/office/powerpoint/2010/main" val="126297385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90144"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86995667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hyperlink" Target="mailto:claire@clairembradshaw.co.uk" TargetMode="External"/><Relationship Id="rId4" Type="http://schemas.openxmlformats.org/officeDocument/2006/relationships/hyperlink" Target="http://www.clairembradshaw.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eedslibraries.nhs.uk/resources/quality-improvement/"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8529" y="6041543"/>
            <a:ext cx="2554942" cy="605786"/>
          </a:xfrm>
        </p:spPr>
        <p:txBody>
          <a:bodyPr vert="horz" lIns="91440" tIns="45720" rIns="91440" bIns="45720" rtlCol="0" anchor="t">
            <a:noAutofit/>
          </a:bodyPr>
          <a:lstStyle/>
          <a:p>
            <a:r>
              <a:rPr lang="en-GB" sz="3600" dirty="0">
                <a:cs typeface="Calibri"/>
              </a:rPr>
              <a:t>#YOHHLNet</a:t>
            </a:r>
            <a:endParaRPr lang="en-US" sz="3600">
              <a:cs typeface="Calibri"/>
            </a:endParaRPr>
          </a:p>
        </p:txBody>
      </p:sp>
      <p:pic>
        <p:nvPicPr>
          <p:cNvPr id="4" name="Picture 4" descr="A picture containing text&#10;&#10;Description automatically generated">
            <a:extLst>
              <a:ext uri="{FF2B5EF4-FFF2-40B4-BE49-F238E27FC236}">
                <a16:creationId xmlns:a16="http://schemas.microsoft.com/office/drawing/2014/main" id="{982EDFD6-7C4D-4809-B11E-F4D312812130}"/>
              </a:ext>
            </a:extLst>
          </p:cNvPr>
          <p:cNvPicPr>
            <a:picLocks noChangeAspect="1"/>
          </p:cNvPicPr>
          <p:nvPr/>
        </p:nvPicPr>
        <p:blipFill>
          <a:blip r:embed="rId2"/>
          <a:stretch>
            <a:fillRect/>
          </a:stretch>
        </p:blipFill>
        <p:spPr>
          <a:xfrm>
            <a:off x="217178" y="141246"/>
            <a:ext cx="3904286" cy="1933447"/>
          </a:xfrm>
          <a:prstGeom prst="rect">
            <a:avLst/>
          </a:prstGeom>
        </p:spPr>
      </p:pic>
      <p:sp>
        <p:nvSpPr>
          <p:cNvPr id="2" name="TextBox 1">
            <a:extLst>
              <a:ext uri="{FF2B5EF4-FFF2-40B4-BE49-F238E27FC236}">
                <a16:creationId xmlns:a16="http://schemas.microsoft.com/office/drawing/2014/main" id="{5819F130-328E-48A4-B453-647A5AC62DB4}"/>
              </a:ext>
            </a:extLst>
          </p:cNvPr>
          <p:cNvSpPr txBox="1"/>
          <p:nvPr/>
        </p:nvSpPr>
        <p:spPr>
          <a:xfrm>
            <a:off x="1620371" y="2270312"/>
            <a:ext cx="895125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200"/>
              <a:t>Virtual Christmas Study Morning 2020</a:t>
            </a:r>
            <a:endParaRPr lang="en-US" sz="7200">
              <a:cs typeface="Calibri" panose="020F0502020204030204"/>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5" name="Rectangle 39">
            <a:extLst>
              <a:ext uri="{FF2B5EF4-FFF2-40B4-BE49-F238E27FC236}">
                <a16:creationId xmlns:a16="http://schemas.microsoft.com/office/drawing/2014/main" id="{1511F85B-5967-428B-BE8B-819A79813D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6A49637E-9869-484F-98F2-0C42EACBF59A}"/>
              </a:ext>
            </a:extLst>
          </p:cNvPr>
          <p:cNvPicPr>
            <a:picLocks noChangeAspect="1"/>
          </p:cNvPicPr>
          <p:nvPr/>
        </p:nvPicPr>
        <p:blipFill rotWithShape="1">
          <a:blip r:embed="rId3">
            <a:grayscl/>
          </a:blip>
          <a:srcRect b="15414"/>
          <a:stretch/>
        </p:blipFill>
        <p:spPr>
          <a:xfrm>
            <a:off x="20" y="10"/>
            <a:ext cx="12191980" cy="6857990"/>
          </a:xfrm>
          <a:prstGeom prst="rect">
            <a:avLst/>
          </a:prstGeom>
        </p:spPr>
      </p:pic>
      <p:sp>
        <p:nvSpPr>
          <p:cNvPr id="56"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7CB49DB-904B-49B9-B77D-45A7756E54A6}"/>
              </a:ext>
            </a:extLst>
          </p:cNvPr>
          <p:cNvSpPr>
            <a:spLocks noGrp="1"/>
          </p:cNvSpPr>
          <p:nvPr>
            <p:ph type="ctrTitle"/>
          </p:nvPr>
        </p:nvSpPr>
        <p:spPr>
          <a:xfrm>
            <a:off x="571274" y="2509284"/>
            <a:ext cx="6767736" cy="2486049"/>
          </a:xfrm>
        </p:spPr>
        <p:txBody>
          <a:bodyPr>
            <a:normAutofit/>
          </a:bodyPr>
          <a:lstStyle/>
          <a:p>
            <a:r>
              <a:rPr lang="en-US" b="1"/>
              <a:t>Seasonal Reflections</a:t>
            </a:r>
            <a:endParaRPr lang="en-GB" b="1"/>
          </a:p>
        </p:txBody>
      </p:sp>
      <p:sp>
        <p:nvSpPr>
          <p:cNvPr id="3" name="Subtitle 2">
            <a:extLst>
              <a:ext uri="{FF2B5EF4-FFF2-40B4-BE49-F238E27FC236}">
                <a16:creationId xmlns:a16="http://schemas.microsoft.com/office/drawing/2014/main" id="{8864652D-E9B6-4949-8052-F42FF6DCEC9B}"/>
              </a:ext>
            </a:extLst>
          </p:cNvPr>
          <p:cNvSpPr>
            <a:spLocks noGrp="1"/>
          </p:cNvSpPr>
          <p:nvPr>
            <p:ph type="subTitle" idx="1"/>
          </p:nvPr>
        </p:nvSpPr>
        <p:spPr>
          <a:xfrm>
            <a:off x="614249" y="5071532"/>
            <a:ext cx="5133408" cy="914401"/>
          </a:xfrm>
        </p:spPr>
        <p:txBody>
          <a:bodyPr>
            <a:normAutofit/>
          </a:bodyPr>
          <a:lstStyle/>
          <a:p>
            <a:pPr>
              <a:lnSpc>
                <a:spcPct val="90000"/>
              </a:lnSpc>
            </a:pPr>
            <a:r>
              <a:rPr lang="en-US" sz="1600" b="1">
                <a:solidFill>
                  <a:schemeClr val="tx1"/>
                </a:solidFill>
              </a:rPr>
              <a:t>David Stewart</a:t>
            </a:r>
          </a:p>
          <a:p>
            <a:pPr>
              <a:lnSpc>
                <a:spcPct val="90000"/>
              </a:lnSpc>
            </a:pPr>
            <a:r>
              <a:rPr lang="en-US" sz="1600" b="1">
                <a:solidFill>
                  <a:schemeClr val="tx1"/>
                </a:solidFill>
              </a:rPr>
              <a:t>Head of NHS Library and Knowledge Services North</a:t>
            </a:r>
            <a:endParaRPr lang="en-GB" sz="1600" b="1">
              <a:solidFill>
                <a:schemeClr val="tx1"/>
              </a:solidFill>
            </a:endParaRPr>
          </a:p>
        </p:txBody>
      </p:sp>
      <p:grpSp>
        <p:nvGrpSpPr>
          <p:cNvPr id="44" name="Group 43">
            <a:extLst>
              <a:ext uri="{FF2B5EF4-FFF2-40B4-BE49-F238E27FC236}">
                <a16:creationId xmlns:a16="http://schemas.microsoft.com/office/drawing/2014/main" id="{E0C6252F-9468-4CFE-8A28-0DFE703FB7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1344" y="9144"/>
            <a:ext cx="6080656" cy="6163733"/>
            <a:chOff x="6108170" y="8467"/>
            <a:chExt cx="6080656" cy="6163733"/>
          </a:xfrm>
        </p:grpSpPr>
        <p:cxnSp>
          <p:nvCxnSpPr>
            <p:cNvPr id="45" name="Straight Connector 44">
              <a:extLst>
                <a:ext uri="{FF2B5EF4-FFF2-40B4-BE49-F238E27FC236}">
                  <a16:creationId xmlns:a16="http://schemas.microsoft.com/office/drawing/2014/main" id="{F873F8F7-6FEE-4BB3-94A3-78B5C2FF1D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F5B2264-1E71-4A5B-ABFC-2832FD78EC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6E0A76D-9460-46B8-BD58-9E9BF9CEB3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7E3790F-67C5-42CD-B933-75C6F3250A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EF3C2C4-F6BB-4D14-8577-3649162D0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7508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6D1F499-A060-4104-8BFE-D9C4241BD2C7}"/>
              </a:ext>
            </a:extLst>
          </p:cNvPr>
          <p:cNvPicPr>
            <a:picLocks noChangeAspect="1"/>
          </p:cNvPicPr>
          <p:nvPr/>
        </p:nvPicPr>
        <p:blipFill rotWithShape="1">
          <a:blip r:embed="rId3"/>
          <a:srcRect r="15362"/>
          <a:stretch/>
        </p:blipFill>
        <p:spPr>
          <a:xfrm>
            <a:off x="20" y="10"/>
            <a:ext cx="6095980" cy="6857990"/>
          </a:xfrm>
          <a:prstGeom prst="rect">
            <a:avLst/>
          </a:prstGeom>
        </p:spPr>
      </p:pic>
      <p:pic>
        <p:nvPicPr>
          <p:cNvPr id="8" name="Picture 7" descr="Background pattern&#10;&#10;Description automatically generated">
            <a:extLst>
              <a:ext uri="{FF2B5EF4-FFF2-40B4-BE49-F238E27FC236}">
                <a16:creationId xmlns:a16="http://schemas.microsoft.com/office/drawing/2014/main" id="{59A2CA12-6409-4E51-B27B-D1F11CE0F3D0}"/>
              </a:ext>
            </a:extLst>
          </p:cNvPr>
          <p:cNvPicPr>
            <a:picLocks noChangeAspect="1"/>
          </p:cNvPicPr>
          <p:nvPr/>
        </p:nvPicPr>
        <p:blipFill rotWithShape="1">
          <a:blip r:embed="rId3"/>
          <a:srcRect r="15362"/>
          <a:stretch/>
        </p:blipFill>
        <p:spPr>
          <a:xfrm>
            <a:off x="6096000" y="10"/>
            <a:ext cx="6096000" cy="6857990"/>
          </a:xfrm>
          <a:prstGeom prst="rect">
            <a:avLst/>
          </a:prstGeom>
        </p:spPr>
      </p:pic>
    </p:spTree>
    <p:extLst>
      <p:ext uri="{BB962C8B-B14F-4D97-AF65-F5344CB8AC3E}">
        <p14:creationId xmlns:p14="http://schemas.microsoft.com/office/powerpoint/2010/main" val="136928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3964BB-BF4B-4A5F-969D-FADA72A3D06E}"/>
              </a:ext>
            </a:extLst>
          </p:cNvPr>
          <p:cNvPicPr>
            <a:picLocks noChangeAspect="1"/>
          </p:cNvPicPr>
          <p:nvPr/>
        </p:nvPicPr>
        <p:blipFill>
          <a:blip r:embed="rId2"/>
          <a:stretch>
            <a:fillRect/>
          </a:stretch>
        </p:blipFill>
        <p:spPr>
          <a:xfrm>
            <a:off x="-354013" y="-214313"/>
            <a:ext cx="12546013" cy="8114413"/>
          </a:xfrm>
          <a:prstGeom prst="rect">
            <a:avLst/>
          </a:prstGeom>
        </p:spPr>
      </p:pic>
      <p:sp>
        <p:nvSpPr>
          <p:cNvPr id="3" name="TextBox 2">
            <a:extLst>
              <a:ext uri="{FF2B5EF4-FFF2-40B4-BE49-F238E27FC236}">
                <a16:creationId xmlns:a16="http://schemas.microsoft.com/office/drawing/2014/main" id="{A4965B2E-12E1-4023-A4B9-33A93F00A52D}"/>
              </a:ext>
            </a:extLst>
          </p:cNvPr>
          <p:cNvSpPr txBox="1"/>
          <p:nvPr/>
        </p:nvSpPr>
        <p:spPr>
          <a:xfrm>
            <a:off x="4926160" y="328613"/>
            <a:ext cx="2339679"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entury Gothic" panose="020B0502020202020204"/>
                <a:ea typeface="+mn-ea"/>
                <a:cs typeface="+mn-cs"/>
              </a:rPr>
              <a:t>The Team </a:t>
            </a:r>
            <a:endParaRPr kumimoji="0" lang="en-GB" sz="4000" b="1" i="0" u="none" strike="noStrike" kern="1200" cap="none" spc="0" normalizeH="0" baseline="0" noProof="0" dirty="0">
              <a:ln>
                <a:noFill/>
              </a:ln>
              <a:solidFill>
                <a:srgbClr val="C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3011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FD48FB1-66D8-4676-B0AA-C139A1DB78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033F5AE-6728-4F19-8DED-658E674B3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2C7D74A-18BA-4709-A808-44E8815C4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5164A3F-1561-4039-8185-AB0EEB713E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35DB53-42BE-460E-9CA1-1294C98463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58A973E8-C2D4-4C81-8ADE-C5C021A615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0307B6FC-6F31-4E90-B8F8-A35CA8C48D3E}"/>
              </a:ext>
            </a:extLst>
          </p:cNvPr>
          <p:cNvSpPr txBox="1"/>
          <p:nvPr/>
        </p:nvSpPr>
        <p:spPr>
          <a:xfrm>
            <a:off x="665641" y="4473679"/>
            <a:ext cx="9552558" cy="1233251"/>
          </a:xfrm>
          <a:prstGeom prst="rect">
            <a:avLst/>
          </a:prstGeom>
        </p:spPr>
        <p:txBody>
          <a:bodyPr vert="horz" lIns="91440" tIns="45720" rIns="91440" bIns="45720" rtlCol="0" anchor="b">
            <a:normAutofit lnSpcReduction="10000"/>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4100" b="1" i="0" u="none" strike="noStrike" kern="1200" cap="all" spc="0" normalizeH="0" baseline="0" noProof="0">
                <a:ln w="3175" cmpd="sng">
                  <a:noFill/>
                </a:ln>
                <a:solidFill>
                  <a:prstClr val="white"/>
                </a:solidFill>
                <a:effectLst/>
                <a:uLnTx/>
                <a:uFillTx/>
                <a:latin typeface="Century Gothic" panose="020B0502020202020204"/>
                <a:ea typeface="+mn-ea"/>
                <a:cs typeface="+mn-cs"/>
              </a:rPr>
              <a:t>Knowledge for Healthcare </a:t>
            </a: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4100" b="1" i="0" u="none" strike="noStrike" kern="1200" cap="all" spc="0" normalizeH="0" baseline="0" noProof="0">
                <a:ln w="3175" cmpd="sng">
                  <a:noFill/>
                </a:ln>
                <a:solidFill>
                  <a:prstClr val="white"/>
                </a:solidFill>
                <a:effectLst/>
                <a:uLnTx/>
                <a:uFillTx/>
                <a:latin typeface="Century Gothic" panose="020B0502020202020204"/>
                <a:ea typeface="+mn-ea"/>
                <a:cs typeface="+mn-cs"/>
              </a:rPr>
              <a:t>2021 - 2026</a:t>
            </a:r>
          </a:p>
        </p:txBody>
      </p:sp>
      <p:grpSp>
        <p:nvGrpSpPr>
          <p:cNvPr id="20" name="Group 19">
            <a:extLst>
              <a:ext uri="{FF2B5EF4-FFF2-40B4-BE49-F238E27FC236}">
                <a16:creationId xmlns:a16="http://schemas.microsoft.com/office/drawing/2014/main" id="{A08E251A-5371-4E82-A0F3-2CA0C15AB0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1" name="Straight Connector 20">
              <a:extLst>
                <a:ext uri="{FF2B5EF4-FFF2-40B4-BE49-F238E27FC236}">
                  <a16:creationId xmlns:a16="http://schemas.microsoft.com/office/drawing/2014/main" id="{D31AC21F-237B-4CA8-BC96-29F3607FAB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959094C-A1B3-4AD4-9AAE-0FCDDD7984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5EC0EFA-8A7F-4299-A623-3EE741461B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65D7216-F9AF-42BE-99AD-1904DEF69C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DE3349B-AD7F-48C8-9300-D81D694367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 name="Snip Diagonal Corner Rectangle 12">
            <a:extLst>
              <a:ext uri="{FF2B5EF4-FFF2-40B4-BE49-F238E27FC236}">
                <a16:creationId xmlns:a16="http://schemas.microsoft.com/office/drawing/2014/main" id="{E05CABE9-5E7C-4773-BFCD-24B199FA1A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DA950A68-F48B-4030-82A7-3BA85BDB4F66}"/>
              </a:ext>
            </a:extLst>
          </p:cNvPr>
          <p:cNvPicPr>
            <a:picLocks noChangeAspect="1"/>
          </p:cNvPicPr>
          <p:nvPr/>
        </p:nvPicPr>
        <p:blipFill rotWithShape="1">
          <a:blip r:embed="rId3"/>
          <a:srcRect t="37218" r="1" b="1"/>
          <a:stretch/>
        </p:blipFill>
        <p:spPr>
          <a:xfrm>
            <a:off x="834934" y="854087"/>
            <a:ext cx="9290304" cy="3280831"/>
          </a:xfrm>
          <a:custGeom>
            <a:avLst/>
            <a:gdLst/>
            <a:ahLst/>
            <a:cxnLst/>
            <a:rect l="l" t="t" r="r" b="b"/>
            <a:pathLst>
              <a:path w="9290304" h="3280831">
                <a:moveTo>
                  <a:pt x="402071" y="0"/>
                </a:moveTo>
                <a:lnTo>
                  <a:pt x="9290304" y="0"/>
                </a:lnTo>
                <a:lnTo>
                  <a:pt x="9290304" y="2876895"/>
                </a:lnTo>
                <a:lnTo>
                  <a:pt x="8886368" y="3280831"/>
                </a:lnTo>
                <a:lnTo>
                  <a:pt x="0" y="3280831"/>
                </a:lnTo>
                <a:lnTo>
                  <a:pt x="0" y="402071"/>
                </a:lnTo>
                <a:close/>
              </a:path>
            </a:pathLst>
          </a:custGeom>
        </p:spPr>
      </p:pic>
    </p:spTree>
    <p:extLst>
      <p:ext uri="{BB962C8B-B14F-4D97-AF65-F5344CB8AC3E}">
        <p14:creationId xmlns:p14="http://schemas.microsoft.com/office/powerpoint/2010/main" val="271297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BF217C-24D8-4E60-A3AF-D90C801FD59F}"/>
              </a:ext>
            </a:extLst>
          </p:cNvPr>
          <p:cNvPicPr>
            <a:picLocks noChangeAspect="1"/>
          </p:cNvPicPr>
          <p:nvPr/>
        </p:nvPicPr>
        <p:blipFill rotWithShape="1">
          <a:blip r:embed="rId3"/>
          <a:srcRect l="3111" r="1" b="1"/>
          <a:stretch/>
        </p:blipFill>
        <p:spPr>
          <a:xfrm>
            <a:off x="20" y="10"/>
            <a:ext cx="12191980" cy="6857990"/>
          </a:xfrm>
          <a:prstGeom prst="rect">
            <a:avLst/>
          </a:prstGeom>
        </p:spPr>
      </p:pic>
    </p:spTree>
    <p:extLst>
      <p:ext uri="{BB962C8B-B14F-4D97-AF65-F5344CB8AC3E}">
        <p14:creationId xmlns:p14="http://schemas.microsoft.com/office/powerpoint/2010/main" val="256434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F9DFF7-D8C0-4638-9935-AF09F9162E02}"/>
              </a:ext>
            </a:extLst>
          </p:cNvPr>
          <p:cNvPicPr>
            <a:picLocks noChangeAspect="1"/>
          </p:cNvPicPr>
          <p:nvPr/>
        </p:nvPicPr>
        <p:blipFill rotWithShape="1">
          <a:blip r:embed="rId3">
            <a:grayscl/>
          </a:blip>
          <a:srcRect t="7543" b="8187"/>
          <a:stretch/>
        </p:blipFill>
        <p:spPr>
          <a:xfrm>
            <a:off x="20" y="10"/>
            <a:ext cx="12191980" cy="6857990"/>
          </a:xfrm>
          <a:prstGeom prst="rect">
            <a:avLst/>
          </a:prstGeom>
        </p:spPr>
      </p:pic>
    </p:spTree>
    <p:extLst>
      <p:ext uri="{BB962C8B-B14F-4D97-AF65-F5344CB8AC3E}">
        <p14:creationId xmlns:p14="http://schemas.microsoft.com/office/powerpoint/2010/main" val="396074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FF45FBF2-7D66-42AD-9DF3-D6B32C25A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39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Text&#10;&#10;Description automatically generated">
            <a:extLst>
              <a:ext uri="{FF2B5EF4-FFF2-40B4-BE49-F238E27FC236}">
                <a16:creationId xmlns:a16="http://schemas.microsoft.com/office/drawing/2014/main" id="{961FD86D-02CF-4C57-AE7C-91A1745050D5}"/>
              </a:ext>
            </a:extLst>
          </p:cNvPr>
          <p:cNvPicPr>
            <a:picLocks noChangeAspect="1"/>
          </p:cNvPicPr>
          <p:nvPr/>
        </p:nvPicPr>
        <p:blipFill rotWithShape="1">
          <a:blip r:embed="rId2"/>
          <a:srcRect t="3280" r="1" b="20186"/>
          <a:stretch/>
        </p:blipFill>
        <p:spPr>
          <a:xfrm>
            <a:off x="643467" y="643467"/>
            <a:ext cx="10905066" cy="5571066"/>
          </a:xfrm>
          <a:prstGeom prst="rect">
            <a:avLst/>
          </a:prstGeom>
        </p:spPr>
      </p:pic>
      <p:sp>
        <p:nvSpPr>
          <p:cNvPr id="19" name="Rectangle 15">
            <a:extLst>
              <a:ext uri="{FF2B5EF4-FFF2-40B4-BE49-F238E27FC236}">
                <a16:creationId xmlns:a16="http://schemas.microsoft.com/office/drawing/2014/main" id="{E04044DE-2387-41C2-857F-132B167932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6980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8529" y="6041543"/>
            <a:ext cx="2554942" cy="605786"/>
          </a:xfrm>
        </p:spPr>
        <p:txBody>
          <a:bodyPr vert="horz" lIns="91440" tIns="45720" rIns="91440" bIns="45720" rtlCol="0" anchor="t">
            <a:noAutofit/>
          </a:bodyPr>
          <a:lstStyle/>
          <a:p>
            <a:r>
              <a:rPr lang="en-GB" sz="3600" dirty="0">
                <a:cs typeface="Calibri"/>
              </a:rPr>
              <a:t>#YOHHLNet</a:t>
            </a:r>
            <a:endParaRPr lang="en-US" sz="3600">
              <a:cs typeface="Calibri"/>
            </a:endParaRPr>
          </a:p>
        </p:txBody>
      </p:sp>
      <p:pic>
        <p:nvPicPr>
          <p:cNvPr id="4" name="Picture 4" descr="A picture containing text&#10;&#10;Description automatically generated">
            <a:extLst>
              <a:ext uri="{FF2B5EF4-FFF2-40B4-BE49-F238E27FC236}">
                <a16:creationId xmlns:a16="http://schemas.microsoft.com/office/drawing/2014/main" id="{982EDFD6-7C4D-4809-B11E-F4D312812130}"/>
              </a:ext>
            </a:extLst>
          </p:cNvPr>
          <p:cNvPicPr>
            <a:picLocks noChangeAspect="1"/>
          </p:cNvPicPr>
          <p:nvPr/>
        </p:nvPicPr>
        <p:blipFill>
          <a:blip r:embed="rId2"/>
          <a:stretch>
            <a:fillRect/>
          </a:stretch>
        </p:blipFill>
        <p:spPr>
          <a:xfrm>
            <a:off x="217178" y="141246"/>
            <a:ext cx="3904286" cy="1933447"/>
          </a:xfrm>
          <a:prstGeom prst="rect">
            <a:avLst/>
          </a:prstGeom>
        </p:spPr>
      </p:pic>
      <p:sp>
        <p:nvSpPr>
          <p:cNvPr id="2" name="TextBox 1">
            <a:extLst>
              <a:ext uri="{FF2B5EF4-FFF2-40B4-BE49-F238E27FC236}">
                <a16:creationId xmlns:a16="http://schemas.microsoft.com/office/drawing/2014/main" id="{5819F130-328E-48A4-B453-647A5AC62DB4}"/>
              </a:ext>
            </a:extLst>
          </p:cNvPr>
          <p:cNvSpPr txBox="1"/>
          <p:nvPr/>
        </p:nvSpPr>
        <p:spPr>
          <a:xfrm>
            <a:off x="1620371" y="2270312"/>
            <a:ext cx="8951258"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200" b="1"/>
              <a:t>What have we learned?</a:t>
            </a:r>
          </a:p>
          <a:p>
            <a:pPr algn="ctr"/>
            <a:r>
              <a:rPr lang="en-GB" sz="6000">
                <a:cs typeface="Calibri"/>
              </a:rPr>
              <a:t>- Claire Bradshaw</a:t>
            </a:r>
            <a:endParaRPr lang="en-GB" sz="7200" dirty="0">
              <a:cs typeface="Calibri"/>
            </a:endParaRPr>
          </a:p>
        </p:txBody>
      </p:sp>
    </p:spTree>
    <p:extLst>
      <p:ext uri="{BB962C8B-B14F-4D97-AF65-F5344CB8AC3E}">
        <p14:creationId xmlns:p14="http://schemas.microsoft.com/office/powerpoint/2010/main" val="426284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1500" b="1" kern="0">
              <a:solidFill>
                <a:srgbClr val="FFFFFF"/>
              </a:solidFill>
              <a:latin typeface="Helvetica Neue Medium"/>
              <a:sym typeface="Helvetica Neue"/>
            </a:endParaRPr>
          </a:p>
        </p:txBody>
      </p:sp>
      <p:pic>
        <p:nvPicPr>
          <p:cNvPr id="122" name="Picture 121">
            <a:extLst>
              <a:ext uri="{FF2B5EF4-FFF2-40B4-BE49-F238E27FC236}">
                <a16:creationId xmlns:a16="http://schemas.microsoft.com/office/drawing/2014/main" id="{8DAEBC6F-6E74-4781-87B8-B20DA6D81249}"/>
              </a:ext>
            </a:extLst>
          </p:cNvPr>
          <p:cNvPicPr>
            <a:picLocks noChangeAspect="1"/>
          </p:cNvPicPr>
          <p:nvPr/>
        </p:nvPicPr>
        <p:blipFill rotWithShape="1">
          <a:blip r:embed="rId3"/>
          <a:srcRect l="1544" t="6484" r="9803"/>
          <a:stretch/>
        </p:blipFill>
        <p:spPr>
          <a:xfrm>
            <a:off x="3523488" y="5"/>
            <a:ext cx="8668512" cy="6857995"/>
          </a:xfrm>
          <a:prstGeom prst="rect">
            <a:avLst/>
          </a:prstGeom>
        </p:spPr>
      </p:pic>
      <p:sp>
        <p:nvSpPr>
          <p:cNvPr id="151" name="Rectangle 150">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1500" b="1" kern="0" dirty="0">
              <a:solidFill>
                <a:srgbClr val="FFFFFF"/>
              </a:solidFill>
              <a:latin typeface="Helvetica Neue Medium"/>
              <a:sym typeface="Helvetica Neue"/>
            </a:endParaRPr>
          </a:p>
        </p:txBody>
      </p:sp>
      <p:sp>
        <p:nvSpPr>
          <p:cNvPr id="119" name="Nature does not hurry,  yet everything is accomplished"/>
          <p:cNvSpPr txBox="1"/>
          <p:nvPr/>
        </p:nvSpPr>
        <p:spPr>
          <a:xfrm>
            <a:off x="477981" y="1122363"/>
            <a:ext cx="4023360" cy="320413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45720" tIns="22860" rIns="45720" bIns="22860" rtlCol="0" anchor="b">
            <a:normAutofit/>
          </a:bodyPr>
          <a:lstStyle/>
          <a:p>
            <a:pPr defTabSz="457200">
              <a:lnSpc>
                <a:spcPct val="90000"/>
              </a:lnSpc>
              <a:spcBef>
                <a:spcPct val="0"/>
              </a:spcBef>
              <a:spcAft>
                <a:spcPts val="300"/>
              </a:spcAft>
              <a:defRPr sz="5500" b="0">
                <a:solidFill>
                  <a:srgbClr val="F5F5F4"/>
                </a:solidFill>
                <a:latin typeface="Merriweather Regular"/>
                <a:ea typeface="Merriweather Regular"/>
                <a:cs typeface="Merriweather Regular"/>
                <a:sym typeface="Merriweather Regular"/>
              </a:defRPr>
            </a:pPr>
            <a:r>
              <a:rPr lang="en-US" sz="4800">
                <a:solidFill>
                  <a:srgbClr val="000000"/>
                </a:solidFill>
                <a:latin typeface="Helvetica Neue Medium"/>
                <a:ea typeface="+mj-ea"/>
                <a:cs typeface="+mj-cs"/>
                <a:sym typeface="Merriweather Regular"/>
              </a:rPr>
              <a:t>YOHHLNet</a:t>
            </a:r>
          </a:p>
          <a:p>
            <a:pPr defTabSz="457200">
              <a:lnSpc>
                <a:spcPct val="90000"/>
              </a:lnSpc>
              <a:spcBef>
                <a:spcPct val="0"/>
              </a:spcBef>
              <a:spcAft>
                <a:spcPts val="300"/>
              </a:spcAft>
              <a:defRPr sz="5500" b="0">
                <a:solidFill>
                  <a:srgbClr val="F5F5F4"/>
                </a:solidFill>
                <a:latin typeface="Merriweather Regular"/>
                <a:ea typeface="Merriweather Regular"/>
                <a:cs typeface="Merriweather Regular"/>
                <a:sym typeface="Merriweather Regular"/>
              </a:defRPr>
            </a:pPr>
            <a:r>
              <a:rPr lang="en-US" sz="4800">
                <a:solidFill>
                  <a:srgbClr val="000000"/>
                </a:solidFill>
                <a:latin typeface="Helvetica Neue Medium"/>
                <a:ea typeface="+mj-ea"/>
                <a:cs typeface="+mj-cs"/>
                <a:sym typeface="Merriweather Regular"/>
              </a:rPr>
              <a:t>Christmas Study Day</a:t>
            </a:r>
          </a:p>
          <a:p>
            <a:pPr defTabSz="457200">
              <a:lnSpc>
                <a:spcPct val="90000"/>
              </a:lnSpc>
              <a:spcBef>
                <a:spcPct val="0"/>
              </a:spcBef>
              <a:spcAft>
                <a:spcPts val="300"/>
              </a:spcAft>
              <a:defRPr sz="5500" b="0">
                <a:solidFill>
                  <a:srgbClr val="F5F5F4"/>
                </a:solidFill>
                <a:latin typeface="Merriweather Regular"/>
                <a:ea typeface="Merriweather Regular"/>
                <a:cs typeface="Merriweather Regular"/>
                <a:sym typeface="Merriweather Regular"/>
              </a:defRPr>
            </a:pPr>
            <a:endParaRPr lang="en-US" sz="4800">
              <a:solidFill>
                <a:srgbClr val="000000"/>
              </a:solidFill>
              <a:latin typeface="Helvetica Neue Medium"/>
              <a:ea typeface="+mj-ea"/>
              <a:cs typeface="+mj-cs"/>
              <a:sym typeface="Merriweather Regular"/>
            </a:endParaRPr>
          </a:p>
        </p:txBody>
      </p:sp>
      <p:sp>
        <p:nvSpPr>
          <p:cNvPr id="153" name="Rectangle 15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1500" b="1" kern="0">
              <a:solidFill>
                <a:prstClr val="white"/>
              </a:solidFill>
              <a:latin typeface="Calibri" panose="020F0502020204030204"/>
              <a:sym typeface="Helvetica Neue"/>
            </a:endParaRPr>
          </a:p>
        </p:txBody>
      </p:sp>
      <p:sp>
        <p:nvSpPr>
          <p:cNvPr id="155" name="Rectangle 15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900">
              <a:solidFill>
                <a:prstClr val="white"/>
              </a:solidFill>
              <a:latin typeface="Calibri" panose="020F0502020204030204"/>
              <a:sym typeface="Helvetica Neue"/>
            </a:endParaRPr>
          </a:p>
        </p:txBody>
      </p:sp>
      <p:sp>
        <p:nvSpPr>
          <p:cNvPr id="120" name="Lao-Tzu"/>
          <p:cNvSpPr txBox="1"/>
          <p:nvPr/>
        </p:nvSpPr>
        <p:spPr>
          <a:xfrm>
            <a:off x="-713976" y="4961321"/>
            <a:ext cx="4330262" cy="14915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45720" tIns="22860" rIns="45720" bIns="22860" rtlCol="0">
            <a:normAutofit/>
          </a:bodyPr>
          <a:lstStyle>
            <a:lvl1pPr defTabSz="457200">
              <a:defRPr sz="3500" b="0">
                <a:solidFill>
                  <a:srgbClr val="F5F5F4"/>
                </a:solidFill>
                <a:latin typeface="Lato Regular"/>
                <a:ea typeface="Lato Regular"/>
                <a:cs typeface="Lato Regular"/>
                <a:sym typeface="Lato Regular"/>
              </a:defRPr>
            </a:lvl1pPr>
          </a:lstStyle>
          <a:p>
            <a:pPr algn="ctr">
              <a:lnSpc>
                <a:spcPct val="90000"/>
              </a:lnSpc>
              <a:spcBef>
                <a:spcPts val="500"/>
              </a:spcBef>
            </a:pPr>
            <a:r>
              <a:rPr lang="en-US" sz="2000">
                <a:solidFill>
                  <a:srgbClr val="000000"/>
                </a:solidFill>
                <a:latin typeface="Helvetica Neue Medium"/>
                <a:ea typeface="+mn-ea"/>
                <a:cs typeface="+mn-cs"/>
              </a:rPr>
              <a:t>Claire Bradshaw</a:t>
            </a:r>
          </a:p>
          <a:p>
            <a:pPr algn="ctr">
              <a:lnSpc>
                <a:spcPct val="90000"/>
              </a:lnSpc>
              <a:spcBef>
                <a:spcPts val="500"/>
              </a:spcBef>
            </a:pPr>
            <a:endParaRPr lang="en-US" sz="2000">
              <a:solidFill>
                <a:srgbClr val="000000"/>
              </a:solidFill>
              <a:latin typeface="Helvetica Neue Medium"/>
              <a:ea typeface="+mn-ea"/>
              <a:cs typeface="+mn-cs"/>
            </a:endParaRPr>
          </a:p>
          <a:p>
            <a:pPr algn="ctr">
              <a:lnSpc>
                <a:spcPct val="90000"/>
              </a:lnSpc>
              <a:spcBef>
                <a:spcPts val="500"/>
              </a:spcBef>
            </a:pPr>
            <a:endParaRPr lang="en-US" sz="2000">
              <a:solidFill>
                <a:srgbClr val="000000"/>
              </a:solidFill>
              <a:latin typeface="Helvetica Neue Medium"/>
              <a:ea typeface="+mn-ea"/>
              <a:cs typeface="+mn-cs"/>
            </a:endParaRPr>
          </a:p>
        </p:txBody>
      </p:sp>
      <p:pic>
        <p:nvPicPr>
          <p:cNvPr id="16" name="Picture 15">
            <a:extLst>
              <a:ext uri="{FF2B5EF4-FFF2-40B4-BE49-F238E27FC236}">
                <a16:creationId xmlns:a16="http://schemas.microsoft.com/office/drawing/2014/main" id="{CC842970-C86B-47CB-A134-FC179BBDC2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186543" y="5969360"/>
            <a:ext cx="678926" cy="637087"/>
          </a:xfrm>
          <a:prstGeom prst="rect">
            <a:avLst/>
          </a:prstGeom>
        </p:spPr>
      </p:pic>
    </p:spTree>
  </p:cSld>
  <p:clrMapOvr>
    <a:overrideClrMapping bg1="lt1" tx1="dk1" bg2="lt2" tx2="dk2" accent1="accent1" accent2="accent2" accent3="accent3" accent4="accent4" accent5="accent5" accent6="accent6" hlink="hlink" folHlink="folHlink"/>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herd of cattle standing on top of a grass covered field&#10;&#10;Description automatically generated">
            <a:extLst>
              <a:ext uri="{FF2B5EF4-FFF2-40B4-BE49-F238E27FC236}">
                <a16:creationId xmlns:a16="http://schemas.microsoft.com/office/drawing/2014/main" id="{E174A4C0-6DE3-4A94-A0E6-2686FE71F637}"/>
              </a:ext>
            </a:extLst>
          </p:cNvPr>
          <p:cNvPicPr>
            <a:picLocks noGrp="1" noChangeAspect="1"/>
          </p:cNvPicPr>
          <p:nvPr>
            <p:ph type="pic" sz="half" idx="13"/>
          </p:nvPr>
        </p:nvPicPr>
        <p:blipFill>
          <a:blip r:embed="rId2" cstate="print">
            <a:extLst>
              <a:ext uri="{28A0092B-C50C-407E-A947-70E740481C1C}">
                <a14:useLocalDpi xmlns:a14="http://schemas.microsoft.com/office/drawing/2010/main" val="0"/>
              </a:ext>
            </a:extLst>
          </a:blip>
          <a:srcRect l="21122" r="21122"/>
          <a:stretch>
            <a:fillRect/>
          </a:stretch>
        </p:blipFill>
        <p:spPr>
          <a:xfrm>
            <a:off x="953585" y="1574800"/>
            <a:ext cx="4762500" cy="4648200"/>
          </a:xfrm>
        </p:spPr>
      </p:pic>
      <p:sp>
        <p:nvSpPr>
          <p:cNvPr id="3" name="Title 2">
            <a:extLst>
              <a:ext uri="{FF2B5EF4-FFF2-40B4-BE49-F238E27FC236}">
                <a16:creationId xmlns:a16="http://schemas.microsoft.com/office/drawing/2014/main" id="{4494C2CA-E84C-403B-80D9-700088CC0D22}"/>
              </a:ext>
            </a:extLst>
          </p:cNvPr>
          <p:cNvSpPr>
            <a:spLocks noGrp="1"/>
          </p:cNvSpPr>
          <p:nvPr>
            <p:ph type="title"/>
          </p:nvPr>
        </p:nvSpPr>
        <p:spPr>
          <a:xfrm>
            <a:off x="844550" y="177800"/>
            <a:ext cx="5111750" cy="1143000"/>
          </a:xfrm>
        </p:spPr>
        <p:txBody>
          <a:bodyPr/>
          <a:lstStyle/>
          <a:p>
            <a:r>
              <a:rPr lang="en-GB" dirty="0">
                <a:latin typeface="Lato" panose="020F0502020204030203" pitchFamily="34" charset="0"/>
              </a:rPr>
              <a:t>Rumination</a:t>
            </a:r>
          </a:p>
        </p:txBody>
      </p:sp>
      <p:sp>
        <p:nvSpPr>
          <p:cNvPr id="6" name="Rectangle 5">
            <a:extLst>
              <a:ext uri="{FF2B5EF4-FFF2-40B4-BE49-F238E27FC236}">
                <a16:creationId xmlns:a16="http://schemas.microsoft.com/office/drawing/2014/main" id="{60B53B8E-4E28-479A-B52F-D88DC58859BC}"/>
              </a:ext>
            </a:extLst>
          </p:cNvPr>
          <p:cNvSpPr/>
          <p:nvPr/>
        </p:nvSpPr>
        <p:spPr>
          <a:xfrm>
            <a:off x="5531005" y="902493"/>
            <a:ext cx="1193181" cy="246221"/>
          </a:xfrm>
          <a:prstGeom prst="rect">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r>
              <a:rPr lang="en-GB" sz="1600" kern="0" dirty="0">
                <a:solidFill>
                  <a:srgbClr val="FFFFFF"/>
                </a:solidFill>
                <a:latin typeface="Helvetica Neue Medium"/>
                <a:sym typeface="Helvetica Neue Medium"/>
              </a:rPr>
              <a:t>VERSUS</a:t>
            </a:r>
          </a:p>
        </p:txBody>
      </p:sp>
      <p:pic>
        <p:nvPicPr>
          <p:cNvPr id="9" name="Picture Placeholder 7">
            <a:extLst>
              <a:ext uri="{FF2B5EF4-FFF2-40B4-BE49-F238E27FC236}">
                <a16:creationId xmlns:a16="http://schemas.microsoft.com/office/drawing/2014/main" id="{5D6D4669-D815-47F5-816F-69E8FEF92C09}"/>
              </a:ext>
            </a:extLst>
          </p:cNvPr>
          <p:cNvPicPr>
            <a:picLocks noChangeAspect="1"/>
          </p:cNvPicPr>
          <p:nvPr/>
        </p:nvPicPr>
        <p:blipFill>
          <a:blip r:embed="rId3" cstate="print">
            <a:extLst>
              <a:ext uri="{28A0092B-C50C-407E-A947-70E740481C1C}">
                <a14:useLocalDpi xmlns:a14="http://schemas.microsoft.com/office/drawing/2010/main" val="0"/>
              </a:ext>
            </a:extLst>
          </a:blip>
          <a:srcRect l="15778" r="15778"/>
          <a:stretch/>
        </p:blipFill>
        <p:spPr>
          <a:xfrm>
            <a:off x="6527336" y="1574800"/>
            <a:ext cx="47625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1" name="Title 2">
            <a:extLst>
              <a:ext uri="{FF2B5EF4-FFF2-40B4-BE49-F238E27FC236}">
                <a16:creationId xmlns:a16="http://schemas.microsoft.com/office/drawing/2014/main" id="{76128210-DB6F-4927-81B4-5EF69A43837B}"/>
              </a:ext>
            </a:extLst>
          </p:cNvPr>
          <p:cNvSpPr txBox="1">
            <a:spLocks/>
          </p:cNvSpPr>
          <p:nvPr/>
        </p:nvSpPr>
        <p:spPr>
          <a:xfrm>
            <a:off x="6352711" y="177800"/>
            <a:ext cx="511175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defTabSz="412750"/>
            <a:r>
              <a:rPr lang="en-GB" sz="5600" kern="0" dirty="0">
                <a:latin typeface="Lato" panose="020F0502020204030203" pitchFamily="34" charset="0"/>
              </a:rPr>
              <a:t>Reflection</a:t>
            </a:r>
          </a:p>
        </p:txBody>
      </p:sp>
      <p:pic>
        <p:nvPicPr>
          <p:cNvPr id="7" name="Picture 6">
            <a:extLst>
              <a:ext uri="{FF2B5EF4-FFF2-40B4-BE49-F238E27FC236}">
                <a16:creationId xmlns:a16="http://schemas.microsoft.com/office/drawing/2014/main" id="{82255F4D-15F4-44B3-965E-D91FAE67A7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289836" y="5969360"/>
            <a:ext cx="678926" cy="637087"/>
          </a:xfrm>
          <a:prstGeom prst="rect">
            <a:avLst/>
          </a:prstGeom>
        </p:spPr>
      </p:pic>
    </p:spTree>
    <p:extLst>
      <p:ext uri="{BB962C8B-B14F-4D97-AF65-F5344CB8AC3E}">
        <p14:creationId xmlns:p14="http://schemas.microsoft.com/office/powerpoint/2010/main" val="2611471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p:cNvSpPr txBox="1"/>
          <p:nvPr/>
        </p:nvSpPr>
        <p:spPr>
          <a:xfrm>
            <a:off x="8117840" y="238784"/>
            <a:ext cx="4267200" cy="1569660"/>
          </a:xfrm>
          <a:prstGeom prst="rect">
            <a:avLst/>
          </a:prstGeom>
          <a:noFill/>
        </p:spPr>
        <p:txBody>
          <a:bodyPr wrap="square" rtlCol="0">
            <a:spAutoFit/>
          </a:bodyPr>
          <a:lstStyle/>
          <a:p>
            <a:r>
              <a:rPr lang="en-GB" sz="2400" dirty="0"/>
              <a:t>Adjusting to new ways of working (and new colleagues) for LKS staff from Leeds Community Health Library (LCH)</a:t>
            </a:r>
          </a:p>
        </p:txBody>
      </p:sp>
      <p:sp>
        <p:nvSpPr>
          <p:cNvPr id="10" name="TextBox 9"/>
          <p:cNvSpPr txBox="1"/>
          <p:nvPr/>
        </p:nvSpPr>
        <p:spPr>
          <a:xfrm>
            <a:off x="480060" y="5018905"/>
            <a:ext cx="7063740" cy="1631216"/>
          </a:xfrm>
          <a:prstGeom prst="rect">
            <a:avLst/>
          </a:prstGeom>
          <a:noFill/>
        </p:spPr>
        <p:txBody>
          <a:bodyPr wrap="square" rtlCol="0">
            <a:spAutoFit/>
          </a:bodyPr>
          <a:lstStyle/>
          <a:p>
            <a:r>
              <a:rPr lang="en-GB" sz="2000" dirty="0"/>
              <a:t>Delivering services virtually, such as </a:t>
            </a:r>
            <a:r>
              <a:rPr lang="en-GB" sz="2000" dirty="0" err="1"/>
              <a:t>Shefield</a:t>
            </a:r>
            <a:r>
              <a:rPr lang="en-GB" sz="2000" dirty="0"/>
              <a:t> Children’s Hospital Illingworth Library’s Reading Group. SCH staff, </a:t>
            </a:r>
            <a:r>
              <a:rPr lang="en-GB" sz="2000" dirty="0" err="1"/>
              <a:t>Uni</a:t>
            </a:r>
            <a:r>
              <a:rPr lang="en-GB" sz="2000" dirty="0"/>
              <a:t> staff and former SCH staff have met virtually every month since March,  they have described the virtual group as being a  ‘lifeline’ and  ‘a spark of joy’.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760" y="355600"/>
            <a:ext cx="6990080" cy="436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840" y="2011426"/>
            <a:ext cx="3615819" cy="5017563"/>
          </a:xfrm>
          <a:prstGeom prst="rect">
            <a:avLst/>
          </a:prstGeom>
        </p:spPr>
      </p:pic>
    </p:spTree>
    <p:extLst>
      <p:ext uri="{BB962C8B-B14F-4D97-AF65-F5344CB8AC3E}">
        <p14:creationId xmlns:p14="http://schemas.microsoft.com/office/powerpoint/2010/main" val="2006720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0DAE-A763-491C-AB75-308E3EC0F9B9}"/>
              </a:ext>
            </a:extLst>
          </p:cNvPr>
          <p:cNvSpPr>
            <a:spLocks noGrp="1"/>
          </p:cNvSpPr>
          <p:nvPr>
            <p:ph type="title"/>
          </p:nvPr>
        </p:nvSpPr>
        <p:spPr>
          <a:xfrm>
            <a:off x="2840778" y="112763"/>
            <a:ext cx="10502900" cy="1143000"/>
          </a:xfrm>
        </p:spPr>
        <p:txBody>
          <a:bodyPr/>
          <a:lstStyle/>
          <a:p>
            <a:r>
              <a:rPr lang="en-GB" dirty="0"/>
              <a:t>A reflective model</a:t>
            </a:r>
          </a:p>
        </p:txBody>
      </p:sp>
      <p:graphicFrame>
        <p:nvGraphicFramePr>
          <p:cNvPr id="4" name="Diagram 3">
            <a:extLst>
              <a:ext uri="{FF2B5EF4-FFF2-40B4-BE49-F238E27FC236}">
                <a16:creationId xmlns:a16="http://schemas.microsoft.com/office/drawing/2014/main" id="{5A24D059-8DF9-467B-8B3B-DDF94209E974}"/>
              </a:ext>
            </a:extLst>
          </p:cNvPr>
          <p:cNvGraphicFramePr/>
          <p:nvPr/>
        </p:nvGraphicFramePr>
        <p:xfrm>
          <a:off x="4715927" y="1701995"/>
          <a:ext cx="6575554" cy="4087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
            <a:extLst>
              <a:ext uri="{FF2B5EF4-FFF2-40B4-BE49-F238E27FC236}">
                <a16:creationId xmlns:a16="http://schemas.microsoft.com/office/drawing/2014/main" id="{793ABC61-F4C5-44C0-BCB1-1057373C0413}"/>
              </a:ext>
            </a:extLst>
          </p:cNvPr>
          <p:cNvSpPr txBox="1">
            <a:spLocks noChangeArrowheads="1"/>
          </p:cNvSpPr>
          <p:nvPr/>
        </p:nvSpPr>
        <p:spPr bwMode="auto">
          <a:xfrm>
            <a:off x="9222160" y="1320800"/>
            <a:ext cx="2686540" cy="2055178"/>
          </a:xfrm>
          <a:custGeom>
            <a:avLst/>
            <a:gdLst>
              <a:gd name="connsiteX0" fmla="*/ 0 w 2686540"/>
              <a:gd name="connsiteY0" fmla="*/ 0 h 2055178"/>
              <a:gd name="connsiteX1" fmla="*/ 510443 w 2686540"/>
              <a:gd name="connsiteY1" fmla="*/ 0 h 2055178"/>
              <a:gd name="connsiteX2" fmla="*/ 994020 w 2686540"/>
              <a:gd name="connsiteY2" fmla="*/ 0 h 2055178"/>
              <a:gd name="connsiteX3" fmla="*/ 1531328 w 2686540"/>
              <a:gd name="connsiteY3" fmla="*/ 0 h 2055178"/>
              <a:gd name="connsiteX4" fmla="*/ 2014905 w 2686540"/>
              <a:gd name="connsiteY4" fmla="*/ 0 h 2055178"/>
              <a:gd name="connsiteX5" fmla="*/ 2686540 w 2686540"/>
              <a:gd name="connsiteY5" fmla="*/ 0 h 2055178"/>
              <a:gd name="connsiteX6" fmla="*/ 2686540 w 2686540"/>
              <a:gd name="connsiteY6" fmla="*/ 493243 h 2055178"/>
              <a:gd name="connsiteX7" fmla="*/ 2686540 w 2686540"/>
              <a:gd name="connsiteY7" fmla="*/ 1048141 h 2055178"/>
              <a:gd name="connsiteX8" fmla="*/ 2686540 w 2686540"/>
              <a:gd name="connsiteY8" fmla="*/ 1603039 h 2055178"/>
              <a:gd name="connsiteX9" fmla="*/ 2686540 w 2686540"/>
              <a:gd name="connsiteY9" fmla="*/ 2055178 h 2055178"/>
              <a:gd name="connsiteX10" fmla="*/ 2229828 w 2686540"/>
              <a:gd name="connsiteY10" fmla="*/ 2055178 h 2055178"/>
              <a:gd name="connsiteX11" fmla="*/ 1746251 w 2686540"/>
              <a:gd name="connsiteY11" fmla="*/ 2055178 h 2055178"/>
              <a:gd name="connsiteX12" fmla="*/ 1235808 w 2686540"/>
              <a:gd name="connsiteY12" fmla="*/ 2055178 h 2055178"/>
              <a:gd name="connsiteX13" fmla="*/ 752231 w 2686540"/>
              <a:gd name="connsiteY13" fmla="*/ 2055178 h 2055178"/>
              <a:gd name="connsiteX14" fmla="*/ 0 w 2686540"/>
              <a:gd name="connsiteY14" fmla="*/ 2055178 h 2055178"/>
              <a:gd name="connsiteX15" fmla="*/ 0 w 2686540"/>
              <a:gd name="connsiteY15" fmla="*/ 1561935 h 2055178"/>
              <a:gd name="connsiteX16" fmla="*/ 0 w 2686540"/>
              <a:gd name="connsiteY16" fmla="*/ 1109796 h 2055178"/>
              <a:gd name="connsiteX17" fmla="*/ 0 w 2686540"/>
              <a:gd name="connsiteY17" fmla="*/ 596002 h 2055178"/>
              <a:gd name="connsiteX18" fmla="*/ 0 w 2686540"/>
              <a:gd name="connsiteY18" fmla="*/ 0 h 205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6540" h="2055178" fill="none" extrusionOk="0">
                <a:moveTo>
                  <a:pt x="0" y="0"/>
                </a:moveTo>
                <a:cubicBezTo>
                  <a:pt x="121593" y="-19172"/>
                  <a:pt x="328563" y="33780"/>
                  <a:pt x="510443" y="0"/>
                </a:cubicBezTo>
                <a:cubicBezTo>
                  <a:pt x="692323" y="-33780"/>
                  <a:pt x="778603" y="54284"/>
                  <a:pt x="994020" y="0"/>
                </a:cubicBezTo>
                <a:cubicBezTo>
                  <a:pt x="1209437" y="-54284"/>
                  <a:pt x="1367611" y="62441"/>
                  <a:pt x="1531328" y="0"/>
                </a:cubicBezTo>
                <a:cubicBezTo>
                  <a:pt x="1695045" y="-62441"/>
                  <a:pt x="1892830" y="6891"/>
                  <a:pt x="2014905" y="0"/>
                </a:cubicBezTo>
                <a:cubicBezTo>
                  <a:pt x="2136980" y="-6891"/>
                  <a:pt x="2457404" y="22290"/>
                  <a:pt x="2686540" y="0"/>
                </a:cubicBezTo>
                <a:cubicBezTo>
                  <a:pt x="2739949" y="179530"/>
                  <a:pt x="2651156" y="290838"/>
                  <a:pt x="2686540" y="493243"/>
                </a:cubicBezTo>
                <a:cubicBezTo>
                  <a:pt x="2721924" y="695648"/>
                  <a:pt x="2677311" y="898320"/>
                  <a:pt x="2686540" y="1048141"/>
                </a:cubicBezTo>
                <a:cubicBezTo>
                  <a:pt x="2695769" y="1197962"/>
                  <a:pt x="2637907" y="1350803"/>
                  <a:pt x="2686540" y="1603039"/>
                </a:cubicBezTo>
                <a:cubicBezTo>
                  <a:pt x="2735173" y="1855275"/>
                  <a:pt x="2633702" y="1907510"/>
                  <a:pt x="2686540" y="2055178"/>
                </a:cubicBezTo>
                <a:cubicBezTo>
                  <a:pt x="2539369" y="2079428"/>
                  <a:pt x="2439824" y="2014914"/>
                  <a:pt x="2229828" y="2055178"/>
                </a:cubicBezTo>
                <a:cubicBezTo>
                  <a:pt x="2019832" y="2095442"/>
                  <a:pt x="1842984" y="2031436"/>
                  <a:pt x="1746251" y="2055178"/>
                </a:cubicBezTo>
                <a:cubicBezTo>
                  <a:pt x="1649518" y="2078920"/>
                  <a:pt x="1410677" y="2052072"/>
                  <a:pt x="1235808" y="2055178"/>
                </a:cubicBezTo>
                <a:cubicBezTo>
                  <a:pt x="1060939" y="2058284"/>
                  <a:pt x="903039" y="2033865"/>
                  <a:pt x="752231" y="2055178"/>
                </a:cubicBezTo>
                <a:cubicBezTo>
                  <a:pt x="601423" y="2076491"/>
                  <a:pt x="205823" y="1969978"/>
                  <a:pt x="0" y="2055178"/>
                </a:cubicBezTo>
                <a:cubicBezTo>
                  <a:pt x="-54987" y="1954878"/>
                  <a:pt x="27803" y="1768532"/>
                  <a:pt x="0" y="1561935"/>
                </a:cubicBezTo>
                <a:cubicBezTo>
                  <a:pt x="-27803" y="1355338"/>
                  <a:pt x="46954" y="1216641"/>
                  <a:pt x="0" y="1109796"/>
                </a:cubicBezTo>
                <a:cubicBezTo>
                  <a:pt x="-46954" y="1002951"/>
                  <a:pt x="38845" y="763229"/>
                  <a:pt x="0" y="596002"/>
                </a:cubicBezTo>
                <a:cubicBezTo>
                  <a:pt x="-38845" y="428775"/>
                  <a:pt x="29328" y="164678"/>
                  <a:pt x="0" y="0"/>
                </a:cubicBezTo>
                <a:close/>
              </a:path>
              <a:path w="2686540" h="2055178" stroke="0" extrusionOk="0">
                <a:moveTo>
                  <a:pt x="0" y="0"/>
                </a:moveTo>
                <a:cubicBezTo>
                  <a:pt x="276532" y="-53907"/>
                  <a:pt x="403396" y="46240"/>
                  <a:pt x="591039" y="0"/>
                </a:cubicBezTo>
                <a:cubicBezTo>
                  <a:pt x="778682" y="-46240"/>
                  <a:pt x="911011" y="21276"/>
                  <a:pt x="1128347" y="0"/>
                </a:cubicBezTo>
                <a:cubicBezTo>
                  <a:pt x="1345683" y="-21276"/>
                  <a:pt x="1475558" y="64505"/>
                  <a:pt x="1719386" y="0"/>
                </a:cubicBezTo>
                <a:cubicBezTo>
                  <a:pt x="1963214" y="-64505"/>
                  <a:pt x="2227800" y="82245"/>
                  <a:pt x="2686540" y="0"/>
                </a:cubicBezTo>
                <a:cubicBezTo>
                  <a:pt x="2704078" y="131677"/>
                  <a:pt x="2678910" y="373213"/>
                  <a:pt x="2686540" y="472691"/>
                </a:cubicBezTo>
                <a:cubicBezTo>
                  <a:pt x="2694170" y="572169"/>
                  <a:pt x="2649668" y="791071"/>
                  <a:pt x="2686540" y="1027589"/>
                </a:cubicBezTo>
                <a:cubicBezTo>
                  <a:pt x="2723412" y="1264107"/>
                  <a:pt x="2635500" y="1412880"/>
                  <a:pt x="2686540" y="1582487"/>
                </a:cubicBezTo>
                <a:cubicBezTo>
                  <a:pt x="2737580" y="1752094"/>
                  <a:pt x="2679430" y="1929077"/>
                  <a:pt x="2686540" y="2055178"/>
                </a:cubicBezTo>
                <a:cubicBezTo>
                  <a:pt x="2401787" y="2056524"/>
                  <a:pt x="2234492" y="1993328"/>
                  <a:pt x="2095501" y="2055178"/>
                </a:cubicBezTo>
                <a:cubicBezTo>
                  <a:pt x="1956510" y="2117028"/>
                  <a:pt x="1715573" y="2015252"/>
                  <a:pt x="1585059" y="2055178"/>
                </a:cubicBezTo>
                <a:cubicBezTo>
                  <a:pt x="1454545" y="2095104"/>
                  <a:pt x="1190960" y="2019331"/>
                  <a:pt x="1047751" y="2055178"/>
                </a:cubicBezTo>
                <a:cubicBezTo>
                  <a:pt x="904542" y="2091025"/>
                  <a:pt x="738166" y="2014070"/>
                  <a:pt x="483577" y="2055178"/>
                </a:cubicBezTo>
                <a:cubicBezTo>
                  <a:pt x="228988" y="2096286"/>
                  <a:pt x="116220" y="2011083"/>
                  <a:pt x="0" y="2055178"/>
                </a:cubicBezTo>
                <a:cubicBezTo>
                  <a:pt x="-26155" y="1887092"/>
                  <a:pt x="53326" y="1755598"/>
                  <a:pt x="0" y="1582487"/>
                </a:cubicBezTo>
                <a:cubicBezTo>
                  <a:pt x="-53326" y="1409376"/>
                  <a:pt x="9859" y="1195461"/>
                  <a:pt x="0" y="1027589"/>
                </a:cubicBezTo>
                <a:cubicBezTo>
                  <a:pt x="-9859" y="859717"/>
                  <a:pt x="18922" y="732145"/>
                  <a:pt x="0" y="472691"/>
                </a:cubicBezTo>
                <a:cubicBezTo>
                  <a:pt x="-18922" y="213237"/>
                  <a:pt x="47141" y="130865"/>
                  <a:pt x="0" y="0"/>
                </a:cubicBezTo>
                <a:close/>
              </a:path>
            </a:pathLst>
          </a:custGeom>
          <a:solidFill>
            <a:srgbClr val="FFFFFF"/>
          </a:solidFill>
          <a:ln w="9525">
            <a:solidFill>
              <a:srgbClr val="000000"/>
            </a:solidFill>
            <a:miter lim="800000"/>
            <a:headEnd/>
            <a:tailEnd/>
            <a:extLst>
              <a:ext uri="{C807C97D-BFC1-408E-A445-0C87EB9F89A2}">
                <ask:lineSketchStyleProps xmlns:ask="http://schemas.microsoft.com/office/drawing/2018/sketchyshapes" xmlns="" sd="1836632089">
                  <a:prstGeom prst="rect">
                    <a:avLst/>
                  </a:prstGeom>
                  <ask:type>
                    <ask:lineSketchScribble/>
                  </ask:type>
                </ask:lineSketchStyleProps>
              </a:ext>
            </a:extLst>
          </a:ln>
        </p:spPr>
        <p:txBody>
          <a:bodyPr rot="0" vert="horz" wrap="square" lIns="45720" tIns="22860" rIns="45720" bIns="22860" anchor="t" anchorCtr="0">
            <a:spAutoFit/>
          </a:bodyPr>
          <a:lstStyle/>
          <a:p>
            <a:pPr algn="ctr" defTabSz="412750" hangingPunct="0">
              <a:lnSpc>
                <a:spcPct val="107000"/>
              </a:lnSpc>
              <a:spcAft>
                <a:spcPts val="400"/>
              </a:spcAft>
            </a:pPr>
            <a:r>
              <a:rPr lang="en-GB" sz="1500" b="1" kern="0" dirty="0">
                <a:solidFill>
                  <a:srgbClr val="2F5496"/>
                </a:solidFill>
                <a:latin typeface="Lato" panose="020F0502020204030203" pitchFamily="34" charset="0"/>
                <a:ea typeface="Calibri" panose="020F0502020204030204" pitchFamily="34" charset="0"/>
                <a:cs typeface="Times New Roman" panose="02020603050405020304" pitchFamily="18" charset="0"/>
                <a:sym typeface="Helvetica Neue"/>
              </a:rPr>
              <a:t>Description and self-awareness</a:t>
            </a:r>
            <a:endPar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endParaRPr>
          </a:p>
          <a:p>
            <a:pPr algn="ctr" defTabSz="412750" hangingPunct="0">
              <a:lnSpc>
                <a:spcPct val="107000"/>
              </a:lnSpc>
              <a:spcAft>
                <a:spcPts val="400"/>
              </a:spcAft>
            </a:pPr>
            <a: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t>What happened? What did I do? What did the other person do? What was I trying to achieve? </a:t>
            </a:r>
            <a:b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br>
            <a: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t>What was good or bad about the experience?</a:t>
            </a:r>
          </a:p>
        </p:txBody>
      </p:sp>
      <p:sp>
        <p:nvSpPr>
          <p:cNvPr id="6" name="Text Box 2">
            <a:extLst>
              <a:ext uri="{FF2B5EF4-FFF2-40B4-BE49-F238E27FC236}">
                <a16:creationId xmlns:a16="http://schemas.microsoft.com/office/drawing/2014/main" id="{77198698-5510-4112-A133-CE2244DA39FD}"/>
              </a:ext>
            </a:extLst>
          </p:cNvPr>
          <p:cNvSpPr txBox="1">
            <a:spLocks noChangeArrowheads="1"/>
          </p:cNvSpPr>
          <p:nvPr/>
        </p:nvSpPr>
        <p:spPr bwMode="auto">
          <a:xfrm>
            <a:off x="5029200" y="2596048"/>
            <a:ext cx="1823085" cy="2302169"/>
          </a:xfrm>
          <a:custGeom>
            <a:avLst/>
            <a:gdLst>
              <a:gd name="connsiteX0" fmla="*/ 0 w 1823085"/>
              <a:gd name="connsiteY0" fmla="*/ 0 h 2302169"/>
              <a:gd name="connsiteX1" fmla="*/ 401079 w 1823085"/>
              <a:gd name="connsiteY1" fmla="*/ 0 h 2302169"/>
              <a:gd name="connsiteX2" fmla="*/ 802157 w 1823085"/>
              <a:gd name="connsiteY2" fmla="*/ 0 h 2302169"/>
              <a:gd name="connsiteX3" fmla="*/ 1276160 w 1823085"/>
              <a:gd name="connsiteY3" fmla="*/ 0 h 2302169"/>
              <a:gd name="connsiteX4" fmla="*/ 1823085 w 1823085"/>
              <a:gd name="connsiteY4" fmla="*/ 0 h 2302169"/>
              <a:gd name="connsiteX5" fmla="*/ 1823085 w 1823085"/>
              <a:gd name="connsiteY5" fmla="*/ 529499 h 2302169"/>
              <a:gd name="connsiteX6" fmla="*/ 1823085 w 1823085"/>
              <a:gd name="connsiteY6" fmla="*/ 1082019 h 2302169"/>
              <a:gd name="connsiteX7" fmla="*/ 1823085 w 1823085"/>
              <a:gd name="connsiteY7" fmla="*/ 1611518 h 2302169"/>
              <a:gd name="connsiteX8" fmla="*/ 1823085 w 1823085"/>
              <a:gd name="connsiteY8" fmla="*/ 2302169 h 2302169"/>
              <a:gd name="connsiteX9" fmla="*/ 1330852 w 1823085"/>
              <a:gd name="connsiteY9" fmla="*/ 2302169 h 2302169"/>
              <a:gd name="connsiteX10" fmla="*/ 929773 w 1823085"/>
              <a:gd name="connsiteY10" fmla="*/ 2302169 h 2302169"/>
              <a:gd name="connsiteX11" fmla="*/ 492233 w 1823085"/>
              <a:gd name="connsiteY11" fmla="*/ 2302169 h 2302169"/>
              <a:gd name="connsiteX12" fmla="*/ 0 w 1823085"/>
              <a:gd name="connsiteY12" fmla="*/ 2302169 h 2302169"/>
              <a:gd name="connsiteX13" fmla="*/ 0 w 1823085"/>
              <a:gd name="connsiteY13" fmla="*/ 1726627 h 2302169"/>
              <a:gd name="connsiteX14" fmla="*/ 0 w 1823085"/>
              <a:gd name="connsiteY14" fmla="*/ 1174106 h 2302169"/>
              <a:gd name="connsiteX15" fmla="*/ 0 w 1823085"/>
              <a:gd name="connsiteY15" fmla="*/ 621586 h 2302169"/>
              <a:gd name="connsiteX16" fmla="*/ 0 w 1823085"/>
              <a:gd name="connsiteY16" fmla="*/ 0 h 230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3085" h="2302169" fill="none" extrusionOk="0">
                <a:moveTo>
                  <a:pt x="0" y="0"/>
                </a:moveTo>
                <a:cubicBezTo>
                  <a:pt x="117440" y="-11519"/>
                  <a:pt x="304375" y="30971"/>
                  <a:pt x="401079" y="0"/>
                </a:cubicBezTo>
                <a:cubicBezTo>
                  <a:pt x="497783" y="-30971"/>
                  <a:pt x="632587" y="12492"/>
                  <a:pt x="802157" y="0"/>
                </a:cubicBezTo>
                <a:cubicBezTo>
                  <a:pt x="971727" y="-12492"/>
                  <a:pt x="1084646" y="47793"/>
                  <a:pt x="1276160" y="0"/>
                </a:cubicBezTo>
                <a:cubicBezTo>
                  <a:pt x="1467674" y="-47793"/>
                  <a:pt x="1555846" y="40185"/>
                  <a:pt x="1823085" y="0"/>
                </a:cubicBezTo>
                <a:cubicBezTo>
                  <a:pt x="1845895" y="153246"/>
                  <a:pt x="1769283" y="285002"/>
                  <a:pt x="1823085" y="529499"/>
                </a:cubicBezTo>
                <a:cubicBezTo>
                  <a:pt x="1876887" y="773996"/>
                  <a:pt x="1801326" y="872180"/>
                  <a:pt x="1823085" y="1082019"/>
                </a:cubicBezTo>
                <a:cubicBezTo>
                  <a:pt x="1844844" y="1291858"/>
                  <a:pt x="1765153" y="1472434"/>
                  <a:pt x="1823085" y="1611518"/>
                </a:cubicBezTo>
                <a:cubicBezTo>
                  <a:pt x="1881017" y="1750602"/>
                  <a:pt x="1802574" y="1961719"/>
                  <a:pt x="1823085" y="2302169"/>
                </a:cubicBezTo>
                <a:cubicBezTo>
                  <a:pt x="1680181" y="2315165"/>
                  <a:pt x="1486526" y="2298796"/>
                  <a:pt x="1330852" y="2302169"/>
                </a:cubicBezTo>
                <a:cubicBezTo>
                  <a:pt x="1175178" y="2305542"/>
                  <a:pt x="1105067" y="2277047"/>
                  <a:pt x="929773" y="2302169"/>
                </a:cubicBezTo>
                <a:cubicBezTo>
                  <a:pt x="754479" y="2327291"/>
                  <a:pt x="676612" y="2291575"/>
                  <a:pt x="492233" y="2302169"/>
                </a:cubicBezTo>
                <a:cubicBezTo>
                  <a:pt x="307854" y="2312763"/>
                  <a:pt x="208814" y="2253948"/>
                  <a:pt x="0" y="2302169"/>
                </a:cubicBezTo>
                <a:cubicBezTo>
                  <a:pt x="-26552" y="2038435"/>
                  <a:pt x="65189" y="1933727"/>
                  <a:pt x="0" y="1726627"/>
                </a:cubicBezTo>
                <a:cubicBezTo>
                  <a:pt x="-65189" y="1519527"/>
                  <a:pt x="25633" y="1427330"/>
                  <a:pt x="0" y="1174106"/>
                </a:cubicBezTo>
                <a:cubicBezTo>
                  <a:pt x="-25633" y="920882"/>
                  <a:pt x="57200" y="874506"/>
                  <a:pt x="0" y="621586"/>
                </a:cubicBezTo>
                <a:cubicBezTo>
                  <a:pt x="-57200" y="368666"/>
                  <a:pt x="45104" y="135159"/>
                  <a:pt x="0" y="0"/>
                </a:cubicBezTo>
                <a:close/>
              </a:path>
              <a:path w="1823085" h="2302169" stroke="0" extrusionOk="0">
                <a:moveTo>
                  <a:pt x="0" y="0"/>
                </a:moveTo>
                <a:cubicBezTo>
                  <a:pt x="114788" y="-47698"/>
                  <a:pt x="272427" y="56452"/>
                  <a:pt x="492233" y="0"/>
                </a:cubicBezTo>
                <a:cubicBezTo>
                  <a:pt x="712039" y="-56452"/>
                  <a:pt x="754969" y="51875"/>
                  <a:pt x="948004" y="0"/>
                </a:cubicBezTo>
                <a:cubicBezTo>
                  <a:pt x="1141039" y="-51875"/>
                  <a:pt x="1425661" y="28289"/>
                  <a:pt x="1823085" y="0"/>
                </a:cubicBezTo>
                <a:cubicBezTo>
                  <a:pt x="1896950" y="250870"/>
                  <a:pt x="1815935" y="360129"/>
                  <a:pt x="1823085" y="621586"/>
                </a:cubicBezTo>
                <a:cubicBezTo>
                  <a:pt x="1830235" y="883043"/>
                  <a:pt x="1821379" y="1034853"/>
                  <a:pt x="1823085" y="1197128"/>
                </a:cubicBezTo>
                <a:cubicBezTo>
                  <a:pt x="1824791" y="1359403"/>
                  <a:pt x="1735714" y="2077432"/>
                  <a:pt x="1823085" y="2302169"/>
                </a:cubicBezTo>
                <a:cubicBezTo>
                  <a:pt x="1683911" y="2319364"/>
                  <a:pt x="1486651" y="2254742"/>
                  <a:pt x="1330852" y="2302169"/>
                </a:cubicBezTo>
                <a:cubicBezTo>
                  <a:pt x="1175053" y="2349596"/>
                  <a:pt x="1018393" y="2279708"/>
                  <a:pt x="838619" y="2302169"/>
                </a:cubicBezTo>
                <a:cubicBezTo>
                  <a:pt x="658845" y="2324630"/>
                  <a:pt x="210419" y="2228824"/>
                  <a:pt x="0" y="2302169"/>
                </a:cubicBezTo>
                <a:cubicBezTo>
                  <a:pt x="-30812" y="2063439"/>
                  <a:pt x="2584" y="1938044"/>
                  <a:pt x="0" y="1749648"/>
                </a:cubicBezTo>
                <a:cubicBezTo>
                  <a:pt x="-2584" y="1561252"/>
                  <a:pt x="28365" y="1328864"/>
                  <a:pt x="0" y="1128063"/>
                </a:cubicBezTo>
                <a:cubicBezTo>
                  <a:pt x="-28365" y="927263"/>
                  <a:pt x="50565" y="758099"/>
                  <a:pt x="0" y="575542"/>
                </a:cubicBezTo>
                <a:cubicBezTo>
                  <a:pt x="-50565" y="392985"/>
                  <a:pt x="6678" y="178349"/>
                  <a:pt x="0" y="0"/>
                </a:cubicBezTo>
                <a:close/>
              </a:path>
            </a:pathLst>
          </a:custGeom>
          <a:solidFill>
            <a:srgbClr val="FFFFFF"/>
          </a:solidFill>
          <a:ln w="9525">
            <a:solidFill>
              <a:srgbClr val="000000"/>
            </a:solidFill>
            <a:miter lim="800000"/>
            <a:headEnd/>
            <a:tailEnd/>
            <a:extLst>
              <a:ext uri="{C807C97D-BFC1-408E-A445-0C87EB9F89A2}">
                <ask:lineSketchStyleProps xmlns:ask="http://schemas.microsoft.com/office/drawing/2018/sketchyshapes" xmlns="" sd="1836632089">
                  <a:prstGeom prst="rect">
                    <a:avLst/>
                  </a:prstGeom>
                  <ask:type>
                    <ask:lineSketchScribble/>
                  </ask:type>
                </ask:lineSketchStyleProps>
              </a:ext>
            </a:extLst>
          </a:ln>
        </p:spPr>
        <p:txBody>
          <a:bodyPr rot="0" vert="horz" wrap="square" lIns="45720" tIns="22860" rIns="45720" bIns="22860" anchor="t" anchorCtr="0">
            <a:spAutoFit/>
          </a:bodyPr>
          <a:lstStyle/>
          <a:p>
            <a:pPr algn="ctr" defTabSz="412750" hangingPunct="0">
              <a:lnSpc>
                <a:spcPct val="107000"/>
              </a:lnSpc>
              <a:spcAft>
                <a:spcPts val="400"/>
              </a:spcAft>
            </a:pPr>
            <a:r>
              <a:rPr lang="en-GB" sz="1500" b="1" kern="0" dirty="0">
                <a:solidFill>
                  <a:srgbClr val="538135"/>
                </a:solidFill>
                <a:latin typeface="Lato" panose="020F0502020204030203" pitchFamily="34" charset="0"/>
                <a:ea typeface="Calibri" panose="020F0502020204030204" pitchFamily="34" charset="0"/>
                <a:cs typeface="Times New Roman" panose="02020603050405020304" pitchFamily="18" charset="0"/>
                <a:sym typeface="Helvetica Neue"/>
              </a:rPr>
              <a:t>Analysis and evaluation</a:t>
            </a:r>
            <a:endPar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endParaRPr>
          </a:p>
          <a:p>
            <a:pPr algn="ctr" defTabSz="412750" hangingPunct="0">
              <a:lnSpc>
                <a:spcPct val="107000"/>
              </a:lnSpc>
              <a:spcAft>
                <a:spcPts val="400"/>
              </a:spcAft>
            </a:pPr>
            <a: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t>What is the importance of this? What more do I need to know about this? </a:t>
            </a:r>
            <a:b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br>
            <a: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t>What have I learned about this?</a:t>
            </a:r>
          </a:p>
        </p:txBody>
      </p:sp>
      <p:sp>
        <p:nvSpPr>
          <p:cNvPr id="7" name="Text Box 3">
            <a:extLst>
              <a:ext uri="{FF2B5EF4-FFF2-40B4-BE49-F238E27FC236}">
                <a16:creationId xmlns:a16="http://schemas.microsoft.com/office/drawing/2014/main" id="{7B6C4881-21DD-4E75-8CC5-8937567624D6}"/>
              </a:ext>
            </a:extLst>
          </p:cNvPr>
          <p:cNvSpPr txBox="1">
            <a:spLocks noChangeArrowheads="1"/>
          </p:cNvSpPr>
          <p:nvPr/>
        </p:nvSpPr>
        <p:spPr bwMode="auto">
          <a:xfrm>
            <a:off x="9264780" y="4255191"/>
            <a:ext cx="2686540" cy="1561197"/>
          </a:xfrm>
          <a:custGeom>
            <a:avLst/>
            <a:gdLst>
              <a:gd name="connsiteX0" fmla="*/ 0 w 2686540"/>
              <a:gd name="connsiteY0" fmla="*/ 0 h 1561197"/>
              <a:gd name="connsiteX1" fmla="*/ 591039 w 2686540"/>
              <a:gd name="connsiteY1" fmla="*/ 0 h 1561197"/>
              <a:gd name="connsiteX2" fmla="*/ 1155212 w 2686540"/>
              <a:gd name="connsiteY2" fmla="*/ 0 h 1561197"/>
              <a:gd name="connsiteX3" fmla="*/ 1638789 w 2686540"/>
              <a:gd name="connsiteY3" fmla="*/ 0 h 1561197"/>
              <a:gd name="connsiteX4" fmla="*/ 2122367 w 2686540"/>
              <a:gd name="connsiteY4" fmla="*/ 0 h 1561197"/>
              <a:gd name="connsiteX5" fmla="*/ 2686540 w 2686540"/>
              <a:gd name="connsiteY5" fmla="*/ 0 h 1561197"/>
              <a:gd name="connsiteX6" fmla="*/ 2686540 w 2686540"/>
              <a:gd name="connsiteY6" fmla="*/ 489175 h 1561197"/>
              <a:gd name="connsiteX7" fmla="*/ 2686540 w 2686540"/>
              <a:gd name="connsiteY7" fmla="*/ 1040798 h 1561197"/>
              <a:gd name="connsiteX8" fmla="*/ 2686540 w 2686540"/>
              <a:gd name="connsiteY8" fmla="*/ 1561197 h 1561197"/>
              <a:gd name="connsiteX9" fmla="*/ 2095501 w 2686540"/>
              <a:gd name="connsiteY9" fmla="*/ 1561197 h 1561197"/>
              <a:gd name="connsiteX10" fmla="*/ 1504462 w 2686540"/>
              <a:gd name="connsiteY10" fmla="*/ 1561197 h 1561197"/>
              <a:gd name="connsiteX11" fmla="*/ 967154 w 2686540"/>
              <a:gd name="connsiteY11" fmla="*/ 1561197 h 1561197"/>
              <a:gd name="connsiteX12" fmla="*/ 0 w 2686540"/>
              <a:gd name="connsiteY12" fmla="*/ 1561197 h 1561197"/>
              <a:gd name="connsiteX13" fmla="*/ 0 w 2686540"/>
              <a:gd name="connsiteY13" fmla="*/ 1072022 h 1561197"/>
              <a:gd name="connsiteX14" fmla="*/ 0 w 2686540"/>
              <a:gd name="connsiteY14" fmla="*/ 520399 h 1561197"/>
              <a:gd name="connsiteX15" fmla="*/ 0 w 2686540"/>
              <a:gd name="connsiteY15" fmla="*/ 0 h 156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6540" h="1561197" fill="none" extrusionOk="0">
                <a:moveTo>
                  <a:pt x="0" y="0"/>
                </a:moveTo>
                <a:cubicBezTo>
                  <a:pt x="229081" y="-64802"/>
                  <a:pt x="334702" y="52272"/>
                  <a:pt x="591039" y="0"/>
                </a:cubicBezTo>
                <a:cubicBezTo>
                  <a:pt x="847376" y="-52272"/>
                  <a:pt x="1004699" y="61828"/>
                  <a:pt x="1155212" y="0"/>
                </a:cubicBezTo>
                <a:cubicBezTo>
                  <a:pt x="1305725" y="-61828"/>
                  <a:pt x="1526853" y="25367"/>
                  <a:pt x="1638789" y="0"/>
                </a:cubicBezTo>
                <a:cubicBezTo>
                  <a:pt x="1750725" y="-25367"/>
                  <a:pt x="1906319" y="52698"/>
                  <a:pt x="2122367" y="0"/>
                </a:cubicBezTo>
                <a:cubicBezTo>
                  <a:pt x="2338415" y="-52698"/>
                  <a:pt x="2471174" y="51121"/>
                  <a:pt x="2686540" y="0"/>
                </a:cubicBezTo>
                <a:cubicBezTo>
                  <a:pt x="2729652" y="181444"/>
                  <a:pt x="2632627" y="327825"/>
                  <a:pt x="2686540" y="489175"/>
                </a:cubicBezTo>
                <a:cubicBezTo>
                  <a:pt x="2740453" y="650526"/>
                  <a:pt x="2634708" y="824460"/>
                  <a:pt x="2686540" y="1040798"/>
                </a:cubicBezTo>
                <a:cubicBezTo>
                  <a:pt x="2738372" y="1257136"/>
                  <a:pt x="2676349" y="1358805"/>
                  <a:pt x="2686540" y="1561197"/>
                </a:cubicBezTo>
                <a:cubicBezTo>
                  <a:pt x="2452217" y="1563987"/>
                  <a:pt x="2269291" y="1492900"/>
                  <a:pt x="2095501" y="1561197"/>
                </a:cubicBezTo>
                <a:cubicBezTo>
                  <a:pt x="1921711" y="1629494"/>
                  <a:pt x="1722327" y="1521428"/>
                  <a:pt x="1504462" y="1561197"/>
                </a:cubicBezTo>
                <a:cubicBezTo>
                  <a:pt x="1286597" y="1600966"/>
                  <a:pt x="1082918" y="1533224"/>
                  <a:pt x="967154" y="1561197"/>
                </a:cubicBezTo>
                <a:cubicBezTo>
                  <a:pt x="851390" y="1589170"/>
                  <a:pt x="456705" y="1498841"/>
                  <a:pt x="0" y="1561197"/>
                </a:cubicBezTo>
                <a:cubicBezTo>
                  <a:pt x="-1396" y="1389638"/>
                  <a:pt x="37015" y="1272668"/>
                  <a:pt x="0" y="1072022"/>
                </a:cubicBezTo>
                <a:cubicBezTo>
                  <a:pt x="-37015" y="871377"/>
                  <a:pt x="5497" y="636836"/>
                  <a:pt x="0" y="520399"/>
                </a:cubicBezTo>
                <a:cubicBezTo>
                  <a:pt x="-5497" y="403962"/>
                  <a:pt x="22461" y="169184"/>
                  <a:pt x="0" y="0"/>
                </a:cubicBezTo>
                <a:close/>
              </a:path>
              <a:path w="2686540" h="1561197" stroke="0" extrusionOk="0">
                <a:moveTo>
                  <a:pt x="0" y="0"/>
                </a:moveTo>
                <a:cubicBezTo>
                  <a:pt x="276532" y="-53907"/>
                  <a:pt x="403396" y="46240"/>
                  <a:pt x="591039" y="0"/>
                </a:cubicBezTo>
                <a:cubicBezTo>
                  <a:pt x="778682" y="-46240"/>
                  <a:pt x="911011" y="21276"/>
                  <a:pt x="1128347" y="0"/>
                </a:cubicBezTo>
                <a:cubicBezTo>
                  <a:pt x="1345683" y="-21276"/>
                  <a:pt x="1475558" y="64505"/>
                  <a:pt x="1719386" y="0"/>
                </a:cubicBezTo>
                <a:cubicBezTo>
                  <a:pt x="1963214" y="-64505"/>
                  <a:pt x="2227800" y="82245"/>
                  <a:pt x="2686540" y="0"/>
                </a:cubicBezTo>
                <a:cubicBezTo>
                  <a:pt x="2688451" y="186853"/>
                  <a:pt x="2676590" y="279656"/>
                  <a:pt x="2686540" y="489175"/>
                </a:cubicBezTo>
                <a:cubicBezTo>
                  <a:pt x="2696490" y="698695"/>
                  <a:pt x="2675678" y="832063"/>
                  <a:pt x="2686540" y="1040798"/>
                </a:cubicBezTo>
                <a:cubicBezTo>
                  <a:pt x="2697402" y="1249533"/>
                  <a:pt x="2675589" y="1304802"/>
                  <a:pt x="2686540" y="1561197"/>
                </a:cubicBezTo>
                <a:cubicBezTo>
                  <a:pt x="2566766" y="1612647"/>
                  <a:pt x="2276347" y="1529683"/>
                  <a:pt x="2095501" y="1561197"/>
                </a:cubicBezTo>
                <a:cubicBezTo>
                  <a:pt x="1914655" y="1592711"/>
                  <a:pt x="1800209" y="1537549"/>
                  <a:pt x="1558193" y="1561197"/>
                </a:cubicBezTo>
                <a:cubicBezTo>
                  <a:pt x="1316177" y="1584845"/>
                  <a:pt x="1178265" y="1521271"/>
                  <a:pt x="1047751" y="1561197"/>
                </a:cubicBezTo>
                <a:cubicBezTo>
                  <a:pt x="917237" y="1601123"/>
                  <a:pt x="653652" y="1525350"/>
                  <a:pt x="510443" y="1561197"/>
                </a:cubicBezTo>
                <a:cubicBezTo>
                  <a:pt x="367234" y="1597044"/>
                  <a:pt x="107457" y="1535018"/>
                  <a:pt x="0" y="1561197"/>
                </a:cubicBezTo>
                <a:cubicBezTo>
                  <a:pt x="-12640" y="1323595"/>
                  <a:pt x="33152" y="1172207"/>
                  <a:pt x="0" y="1009574"/>
                </a:cubicBezTo>
                <a:cubicBezTo>
                  <a:pt x="-33152" y="846941"/>
                  <a:pt x="33299" y="705157"/>
                  <a:pt x="0" y="536011"/>
                </a:cubicBezTo>
                <a:cubicBezTo>
                  <a:pt x="-33299" y="366865"/>
                  <a:pt x="49875" y="111194"/>
                  <a:pt x="0" y="0"/>
                </a:cubicBezTo>
                <a:close/>
              </a:path>
            </a:pathLst>
          </a:custGeom>
          <a:solidFill>
            <a:srgbClr val="FFFFFF"/>
          </a:solidFill>
          <a:ln w="9525">
            <a:solidFill>
              <a:srgbClr val="000000"/>
            </a:solidFill>
            <a:miter lim="800000"/>
            <a:headEnd/>
            <a:tailEnd/>
            <a:extLst>
              <a:ext uri="{C807C97D-BFC1-408E-A445-0C87EB9F89A2}">
                <ask:lineSketchStyleProps xmlns:ask="http://schemas.microsoft.com/office/drawing/2018/sketchyshapes" xmlns="" sd="1836632089">
                  <a:prstGeom prst="rect">
                    <a:avLst/>
                  </a:prstGeom>
                  <ask:type>
                    <ask:lineSketchScribble/>
                  </ask:type>
                </ask:lineSketchStyleProps>
              </a:ext>
            </a:extLst>
          </a:ln>
        </p:spPr>
        <p:txBody>
          <a:bodyPr rot="0" vert="horz" wrap="square" lIns="45720" tIns="22860" rIns="45720" bIns="22860" anchor="t" anchorCtr="0">
            <a:spAutoFit/>
          </a:bodyPr>
          <a:lstStyle/>
          <a:p>
            <a:pPr algn="ctr" defTabSz="412750" hangingPunct="0">
              <a:lnSpc>
                <a:spcPct val="107000"/>
              </a:lnSpc>
              <a:spcAft>
                <a:spcPts val="400"/>
              </a:spcAft>
            </a:pPr>
            <a:r>
              <a:rPr lang="en-GB" sz="1500" b="1" kern="0" dirty="0">
                <a:solidFill>
                  <a:srgbClr val="385623"/>
                </a:solidFill>
                <a:latin typeface="Lato" panose="020F0502020204030203" pitchFamily="34" charset="0"/>
                <a:ea typeface="Calibri" panose="020F0502020204030204" pitchFamily="34" charset="0"/>
                <a:cs typeface="Times New Roman" panose="02020603050405020304" pitchFamily="18" charset="0"/>
                <a:sym typeface="Helvetica Neue"/>
              </a:rPr>
              <a:t>Consider actions, options and next steps</a:t>
            </a:r>
            <a:endPar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endParaRPr>
          </a:p>
          <a:p>
            <a:pPr algn="ctr" defTabSz="412750" hangingPunct="0">
              <a:lnSpc>
                <a:spcPct val="107000"/>
              </a:lnSpc>
              <a:spcAft>
                <a:spcPts val="400"/>
              </a:spcAft>
            </a:pPr>
            <a: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t>What could I do differently? </a:t>
            </a:r>
            <a:b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br>
            <a: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t>What do I need to do? </a:t>
            </a:r>
            <a:b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br>
            <a:r>
              <a:rPr lang="en-GB" sz="1500" b="1" kern="0" dirty="0">
                <a:solidFill>
                  <a:srgbClr val="000000"/>
                </a:solidFill>
                <a:latin typeface="Lato" panose="020F0502020204030203" pitchFamily="34" charset="0"/>
                <a:ea typeface="Calibri" panose="020F0502020204030204" pitchFamily="34" charset="0"/>
                <a:cs typeface="Times New Roman" panose="02020603050405020304" pitchFamily="18" charset="0"/>
                <a:sym typeface="Helvetica Neue"/>
              </a:rPr>
              <a:t>What might be the consequences of this?</a:t>
            </a:r>
          </a:p>
        </p:txBody>
      </p:sp>
      <p:pic>
        <p:nvPicPr>
          <p:cNvPr id="9" name="Picture 8">
            <a:extLst>
              <a:ext uri="{FF2B5EF4-FFF2-40B4-BE49-F238E27FC236}">
                <a16:creationId xmlns:a16="http://schemas.microsoft.com/office/drawing/2014/main" id="{3FEC7DDF-844C-44C1-A95C-CFFE5F6BD879}"/>
              </a:ext>
            </a:extLst>
          </p:cNvPr>
          <p:cNvPicPr>
            <a:picLocks noChangeAspect="1"/>
          </p:cNvPicPr>
          <p:nvPr/>
        </p:nvPicPr>
        <p:blipFill rotWithShape="1">
          <a:blip r:embed="rId7"/>
          <a:srcRect l="25673" r="7435"/>
          <a:stretch/>
        </p:blipFill>
        <p:spPr>
          <a:xfrm>
            <a:off x="10" y="5"/>
            <a:ext cx="5681537" cy="685799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4355590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37">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endParaRPr lang="en-US" sz="1500" b="1" kern="0">
              <a:solidFill>
                <a:srgbClr val="FFFFFF"/>
              </a:solidFill>
              <a:latin typeface="Helvetica Neue Medium"/>
              <a:sym typeface="Helvetica Neue"/>
            </a:endParaRPr>
          </a:p>
        </p:txBody>
      </p:sp>
      <p:sp>
        <p:nvSpPr>
          <p:cNvPr id="119" name="Nature does not hurry,  yet everything is accomplished"/>
          <p:cNvSpPr txBox="1"/>
          <p:nvPr/>
        </p:nvSpPr>
        <p:spPr>
          <a:xfrm>
            <a:off x="6513788" y="365125"/>
            <a:ext cx="4840010" cy="1807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45720" tIns="22860" rIns="45720" bIns="22860" rtlCol="0" anchor="ctr">
            <a:normAutofit/>
          </a:bodyPr>
          <a:lstStyle/>
          <a:p>
            <a:pPr defTabSz="457200">
              <a:lnSpc>
                <a:spcPct val="90000"/>
              </a:lnSpc>
              <a:spcBef>
                <a:spcPct val="0"/>
              </a:spcBef>
              <a:spcAft>
                <a:spcPts val="300"/>
              </a:spcAft>
              <a:defRPr sz="5500" b="0">
                <a:solidFill>
                  <a:srgbClr val="F5F5F4"/>
                </a:solidFill>
                <a:latin typeface="Merriweather Regular"/>
                <a:ea typeface="Merriweather Regular"/>
                <a:cs typeface="Merriweather Regular"/>
                <a:sym typeface="Merriweather Regular"/>
              </a:defRPr>
            </a:pPr>
            <a:r>
              <a:rPr lang="en-US" sz="4000" dirty="0">
                <a:solidFill>
                  <a:srgbClr val="000000"/>
                </a:solidFill>
                <a:latin typeface="Lato" panose="020F0502020204030203" pitchFamily="34" charset="0"/>
                <a:ea typeface="+mj-ea"/>
                <a:cs typeface="+mj-cs"/>
                <a:sym typeface="Merriweather Regular"/>
              </a:rPr>
              <a:t>Activity</a:t>
            </a:r>
          </a:p>
          <a:p>
            <a:pPr defTabSz="457200">
              <a:lnSpc>
                <a:spcPct val="90000"/>
              </a:lnSpc>
              <a:spcBef>
                <a:spcPct val="0"/>
              </a:spcBef>
              <a:spcAft>
                <a:spcPts val="300"/>
              </a:spcAft>
              <a:defRPr sz="5500" b="0">
                <a:solidFill>
                  <a:srgbClr val="F5F5F4"/>
                </a:solidFill>
                <a:latin typeface="Merriweather Regular"/>
                <a:ea typeface="Merriweather Regular"/>
                <a:cs typeface="Merriweather Regular"/>
                <a:sym typeface="Merriweather Regular"/>
              </a:defRPr>
            </a:pPr>
            <a:endParaRPr lang="en-US" sz="2200" dirty="0">
              <a:solidFill>
                <a:srgbClr val="000000"/>
              </a:solidFill>
              <a:latin typeface="Helvetica Neue Medium"/>
              <a:ea typeface="+mj-ea"/>
              <a:cs typeface="+mj-cs"/>
              <a:sym typeface="Merriweather Regular"/>
            </a:endParaRPr>
          </a:p>
        </p:txBody>
      </p:sp>
      <p:pic>
        <p:nvPicPr>
          <p:cNvPr id="122" name="Picture 121">
            <a:extLst>
              <a:ext uri="{FF2B5EF4-FFF2-40B4-BE49-F238E27FC236}">
                <a16:creationId xmlns:a16="http://schemas.microsoft.com/office/drawing/2014/main" id="{8DAEBC6F-6E74-4781-87B8-B20DA6D81249}"/>
              </a:ext>
            </a:extLst>
          </p:cNvPr>
          <p:cNvPicPr>
            <a:picLocks noChangeAspect="1"/>
          </p:cNvPicPr>
          <p:nvPr/>
        </p:nvPicPr>
        <p:blipFill rotWithShape="1">
          <a:blip r:embed="rId2"/>
          <a:srcRect l="25673" r="7435"/>
          <a:stretch/>
        </p:blipFill>
        <p:spPr>
          <a:xfrm>
            <a:off x="10" y="5"/>
            <a:ext cx="6116559" cy="685799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20" name="Lao-Tzu"/>
          <p:cNvSpPr txBox="1"/>
          <p:nvPr/>
        </p:nvSpPr>
        <p:spPr>
          <a:xfrm>
            <a:off x="6513788" y="1645920"/>
            <a:ext cx="4840010" cy="453104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45720" tIns="22860" rIns="45720" bIns="22860" rtlCol="0">
            <a:noAutofit/>
          </a:bodyPr>
          <a:lstStyle>
            <a:lvl1pPr defTabSz="457200">
              <a:defRPr sz="3500" b="0">
                <a:solidFill>
                  <a:srgbClr val="F5F5F4"/>
                </a:solidFill>
                <a:latin typeface="Lato Regular"/>
                <a:ea typeface="Lato Regular"/>
                <a:cs typeface="Lato Regular"/>
                <a:sym typeface="Lato Regular"/>
              </a:defRPr>
            </a:lvl1pPr>
          </a:lstStyle>
          <a:p>
            <a:pPr marL="628650" indent="-371475">
              <a:lnSpc>
                <a:spcPct val="90000"/>
              </a:lnSpc>
              <a:spcBef>
                <a:spcPts val="500"/>
              </a:spcBef>
              <a:buFont typeface="+mj-lt"/>
              <a:buAutoNum type="arabicPeriod"/>
              <a:defRPr/>
            </a:pPr>
            <a:r>
              <a:rPr lang="en-US" sz="2200" dirty="0">
                <a:solidFill>
                  <a:srgbClr val="000000"/>
                </a:solidFill>
                <a:latin typeface="Lato" panose="020F0502020204030203" pitchFamily="34" charset="0"/>
                <a:ea typeface="+mn-ea"/>
                <a:cs typeface="+mn-cs"/>
              </a:rPr>
              <a:t>Identify a timekeeper</a:t>
            </a:r>
          </a:p>
          <a:p>
            <a:pPr marL="628650" indent="-371475">
              <a:lnSpc>
                <a:spcPct val="90000"/>
              </a:lnSpc>
              <a:spcBef>
                <a:spcPts val="500"/>
              </a:spcBef>
              <a:buFont typeface="+mj-lt"/>
              <a:buAutoNum type="arabicPeriod"/>
              <a:defRPr/>
            </a:pPr>
            <a:r>
              <a:rPr lang="en-US" sz="2200" dirty="0">
                <a:solidFill>
                  <a:srgbClr val="000000"/>
                </a:solidFill>
                <a:latin typeface="Lato" panose="020F0502020204030203" pitchFamily="34" charset="0"/>
                <a:ea typeface="+mn-ea"/>
                <a:cs typeface="+mn-cs"/>
              </a:rPr>
              <a:t>Identify a ‘scribe’</a:t>
            </a:r>
          </a:p>
          <a:p>
            <a:pPr marL="628650" indent="-371475">
              <a:lnSpc>
                <a:spcPct val="90000"/>
              </a:lnSpc>
              <a:spcBef>
                <a:spcPts val="500"/>
              </a:spcBef>
              <a:buFont typeface="+mj-lt"/>
              <a:buAutoNum type="arabicPeriod"/>
              <a:defRPr/>
            </a:pPr>
            <a:r>
              <a:rPr lang="en-US" sz="2200" dirty="0">
                <a:solidFill>
                  <a:srgbClr val="000000"/>
                </a:solidFill>
                <a:latin typeface="Lato" panose="020F0502020204030203" pitchFamily="34" charset="0"/>
                <a:ea typeface="+mn-ea"/>
                <a:cs typeface="+mn-cs"/>
              </a:rPr>
              <a:t>Each person to share how your object encapsulates your learning from 2020 (No more than 2 minutes each!)</a:t>
            </a:r>
          </a:p>
          <a:p>
            <a:pPr marL="628650" indent="-371475">
              <a:lnSpc>
                <a:spcPct val="90000"/>
              </a:lnSpc>
              <a:spcBef>
                <a:spcPts val="500"/>
              </a:spcBef>
              <a:buFont typeface="+mj-lt"/>
              <a:buAutoNum type="arabicPeriod"/>
              <a:defRPr/>
            </a:pPr>
            <a:r>
              <a:rPr lang="en-US" sz="2200" dirty="0">
                <a:solidFill>
                  <a:srgbClr val="000000"/>
                </a:solidFill>
                <a:latin typeface="Lato" panose="020F0502020204030203" pitchFamily="34" charset="0"/>
                <a:ea typeface="+mn-ea"/>
                <a:cs typeface="+mn-cs"/>
              </a:rPr>
              <a:t>Work together to create:</a:t>
            </a:r>
          </a:p>
          <a:p>
            <a:pPr>
              <a:lnSpc>
                <a:spcPct val="90000"/>
              </a:lnSpc>
              <a:spcBef>
                <a:spcPts val="500"/>
              </a:spcBef>
              <a:defRPr/>
            </a:pPr>
            <a:endParaRPr lang="en-US" sz="2200" dirty="0">
              <a:solidFill>
                <a:srgbClr val="000000"/>
              </a:solidFill>
              <a:latin typeface="Lato" panose="020F0502020204030203" pitchFamily="34" charset="0"/>
              <a:ea typeface="+mn-ea"/>
              <a:cs typeface="+mn-cs"/>
            </a:endParaRPr>
          </a:p>
          <a:p>
            <a:pPr marL="228600" lvl="7" indent="-114300" defTabSz="457200">
              <a:lnSpc>
                <a:spcPct val="90000"/>
              </a:lnSpc>
              <a:spcBef>
                <a:spcPts val="500"/>
              </a:spcBef>
              <a:buFont typeface="Arial" panose="020B0604020202020204" pitchFamily="34" charset="0"/>
              <a:buChar char="•"/>
              <a:defRPr/>
            </a:pPr>
            <a:r>
              <a:rPr lang="en-US" sz="2200" b="1" dirty="0">
                <a:solidFill>
                  <a:srgbClr val="000000"/>
                </a:solidFill>
                <a:latin typeface="Lato" panose="020F0502020204030203" pitchFamily="34" charset="0"/>
                <a:sym typeface="Helvetica Neue"/>
              </a:rPr>
              <a:t>A carol</a:t>
            </a:r>
          </a:p>
          <a:p>
            <a:pPr marL="228600" lvl="7" indent="-114300" defTabSz="457200">
              <a:lnSpc>
                <a:spcPct val="90000"/>
              </a:lnSpc>
              <a:spcBef>
                <a:spcPts val="500"/>
              </a:spcBef>
              <a:buFont typeface="Arial" panose="020B0604020202020204" pitchFamily="34" charset="0"/>
              <a:buChar char="•"/>
              <a:defRPr/>
            </a:pPr>
            <a:r>
              <a:rPr lang="en-US" sz="2200" b="1" dirty="0">
                <a:solidFill>
                  <a:srgbClr val="000000"/>
                </a:solidFill>
                <a:latin typeface="Lato" panose="020F0502020204030203" pitchFamily="34" charset="0"/>
                <a:sym typeface="Helvetica Neue"/>
              </a:rPr>
              <a:t>A poem</a:t>
            </a:r>
          </a:p>
          <a:p>
            <a:pPr marL="228600" lvl="7" indent="-114300" defTabSz="457200">
              <a:lnSpc>
                <a:spcPct val="90000"/>
              </a:lnSpc>
              <a:spcBef>
                <a:spcPts val="500"/>
              </a:spcBef>
              <a:buFont typeface="Arial" panose="020B0604020202020204" pitchFamily="34" charset="0"/>
              <a:buChar char="•"/>
              <a:defRPr/>
            </a:pPr>
            <a:r>
              <a:rPr lang="en-US" sz="2200" b="1" dirty="0">
                <a:solidFill>
                  <a:srgbClr val="000000"/>
                </a:solidFill>
                <a:latin typeface="Lato" panose="020F0502020204030203" pitchFamily="34" charset="0"/>
                <a:sym typeface="Helvetica Neue"/>
              </a:rPr>
              <a:t>A story</a:t>
            </a:r>
          </a:p>
          <a:p>
            <a:pPr marL="228600" lvl="7" indent="-114300" defTabSz="457200">
              <a:lnSpc>
                <a:spcPct val="90000"/>
              </a:lnSpc>
              <a:spcBef>
                <a:spcPts val="500"/>
              </a:spcBef>
              <a:buFont typeface="Arial" panose="020B0604020202020204" pitchFamily="34" charset="0"/>
              <a:buChar char="•"/>
              <a:defRPr/>
            </a:pPr>
            <a:r>
              <a:rPr lang="en-US" sz="2200" b="1" dirty="0">
                <a:solidFill>
                  <a:srgbClr val="000000"/>
                </a:solidFill>
                <a:latin typeface="Lato" panose="020F0502020204030203" pitchFamily="34" charset="0"/>
                <a:sym typeface="Helvetica Neue"/>
              </a:rPr>
              <a:t>A Christmas card</a:t>
            </a:r>
          </a:p>
          <a:p>
            <a:pPr marL="0" lvl="7" indent="-114300" defTabSz="457200">
              <a:lnSpc>
                <a:spcPct val="90000"/>
              </a:lnSpc>
              <a:spcBef>
                <a:spcPts val="500"/>
              </a:spcBef>
              <a:buFont typeface="Arial" panose="020B0604020202020204" pitchFamily="34" charset="0"/>
              <a:buChar char="•"/>
              <a:defRPr/>
            </a:pPr>
            <a:endParaRPr lang="en-US" sz="2200" b="1" dirty="0">
              <a:solidFill>
                <a:srgbClr val="000000"/>
              </a:solidFill>
              <a:latin typeface="Lato" panose="020F0502020204030203" pitchFamily="34" charset="0"/>
              <a:sym typeface="Helvetica Neue"/>
            </a:endParaRPr>
          </a:p>
          <a:p>
            <a:pPr>
              <a:lnSpc>
                <a:spcPct val="90000"/>
              </a:lnSpc>
              <a:spcBef>
                <a:spcPts val="500"/>
              </a:spcBef>
              <a:defRPr/>
            </a:pPr>
            <a:r>
              <a:rPr lang="en-US" sz="2200" dirty="0">
                <a:solidFill>
                  <a:srgbClr val="000000"/>
                </a:solidFill>
                <a:latin typeface="Lato" panose="020F0502020204030203" pitchFamily="34" charset="0"/>
                <a:ea typeface="+mn-ea"/>
                <a:cs typeface="+mn-cs"/>
              </a:rPr>
              <a:t>(11 minutes) – be prepared to share!</a:t>
            </a:r>
          </a:p>
          <a:p>
            <a:pPr>
              <a:lnSpc>
                <a:spcPct val="90000"/>
              </a:lnSpc>
              <a:spcBef>
                <a:spcPts val="500"/>
              </a:spcBef>
              <a:defRPr/>
            </a:pPr>
            <a:endParaRPr lang="en-US" sz="2200" dirty="0">
              <a:solidFill>
                <a:srgbClr val="000000"/>
              </a:solidFill>
              <a:latin typeface="Lato" panose="020F0502020204030203" pitchFamily="34" charset="0"/>
              <a:ea typeface="+mn-ea"/>
              <a:cs typeface="+mn-cs"/>
            </a:endParaRPr>
          </a:p>
          <a:p>
            <a:pPr indent="-114300">
              <a:lnSpc>
                <a:spcPct val="90000"/>
              </a:lnSpc>
              <a:spcBef>
                <a:spcPts val="500"/>
              </a:spcBef>
              <a:buFont typeface="Arial" panose="020B0604020202020204" pitchFamily="34" charset="0"/>
              <a:buChar char="•"/>
              <a:defRPr/>
            </a:pPr>
            <a:endParaRPr lang="en-US" sz="2200" dirty="0">
              <a:solidFill>
                <a:srgbClr val="000000"/>
              </a:solidFill>
              <a:latin typeface="Lato" panose="020F0502020204030203" pitchFamily="34" charset="0"/>
              <a:ea typeface="+mn-ea"/>
              <a:cs typeface="+mn-cs"/>
            </a:endParaRPr>
          </a:p>
          <a:p>
            <a:pPr indent="-114300">
              <a:lnSpc>
                <a:spcPct val="90000"/>
              </a:lnSpc>
              <a:spcBef>
                <a:spcPts val="500"/>
              </a:spcBef>
              <a:buFont typeface="Arial" panose="020B0604020202020204" pitchFamily="34" charset="0"/>
              <a:buChar char="•"/>
              <a:defRPr/>
            </a:pPr>
            <a:endParaRPr lang="en-US" sz="2200" dirty="0">
              <a:solidFill>
                <a:srgbClr val="000000"/>
              </a:solidFill>
              <a:latin typeface="Lato" panose="020F0502020204030203" pitchFamily="34" charset="0"/>
              <a:ea typeface="+mn-ea"/>
              <a:cs typeface="+mn-cs"/>
            </a:endParaRPr>
          </a:p>
        </p:txBody>
      </p:sp>
      <p:pic>
        <p:nvPicPr>
          <p:cNvPr id="16" name="Picture 15">
            <a:extLst>
              <a:ext uri="{FF2B5EF4-FFF2-40B4-BE49-F238E27FC236}">
                <a16:creationId xmlns:a16="http://schemas.microsoft.com/office/drawing/2014/main" id="{CC842970-C86B-47CB-A134-FC179BBDC2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186543" y="5969360"/>
            <a:ext cx="678926" cy="637087"/>
          </a:xfrm>
          <a:prstGeom prst="rect">
            <a:avLst/>
          </a:prstGeom>
        </p:spPr>
      </p:pic>
    </p:spTree>
    <p:extLst>
      <p:ext uri="{BB962C8B-B14F-4D97-AF65-F5344CB8AC3E}">
        <p14:creationId xmlns:p14="http://schemas.microsoft.com/office/powerpoint/2010/main" val="14009397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defRPr/>
            </a:pPr>
            <a:endParaRPr lang="en-US" sz="1500" b="1" kern="0">
              <a:solidFill>
                <a:srgbClr val="FFFFFF"/>
              </a:solidFill>
              <a:latin typeface="Helvetica Neue Medium"/>
              <a:sym typeface="Helvetica Neue"/>
            </a:endParaRPr>
          </a:p>
        </p:txBody>
      </p:sp>
      <p:pic>
        <p:nvPicPr>
          <p:cNvPr id="122" name="Picture 121">
            <a:extLst>
              <a:ext uri="{FF2B5EF4-FFF2-40B4-BE49-F238E27FC236}">
                <a16:creationId xmlns:a16="http://schemas.microsoft.com/office/drawing/2014/main" id="{8DAEBC6F-6E74-4781-87B8-B20DA6D81249}"/>
              </a:ext>
            </a:extLst>
          </p:cNvPr>
          <p:cNvPicPr>
            <a:picLocks noChangeAspect="1"/>
          </p:cNvPicPr>
          <p:nvPr/>
        </p:nvPicPr>
        <p:blipFill rotWithShape="1">
          <a:blip r:embed="rId3"/>
          <a:srcRect l="1544" t="6484" r="9803"/>
          <a:stretch/>
        </p:blipFill>
        <p:spPr>
          <a:xfrm>
            <a:off x="3523488" y="5"/>
            <a:ext cx="8668512" cy="6857995"/>
          </a:xfrm>
          <a:prstGeom prst="rect">
            <a:avLst/>
          </a:prstGeom>
        </p:spPr>
      </p:pic>
      <p:sp>
        <p:nvSpPr>
          <p:cNvPr id="151" name="Rectangle 150">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defRPr/>
            </a:pPr>
            <a:endParaRPr lang="en-US" sz="1500" b="1" kern="0" dirty="0">
              <a:solidFill>
                <a:srgbClr val="FFFFFF"/>
              </a:solidFill>
              <a:latin typeface="Helvetica Neue Medium"/>
              <a:sym typeface="Helvetica Neue"/>
            </a:endParaRPr>
          </a:p>
        </p:txBody>
      </p:sp>
      <p:sp>
        <p:nvSpPr>
          <p:cNvPr id="119" name="Nature does not hurry,  yet everything is accomplished"/>
          <p:cNvSpPr txBox="1"/>
          <p:nvPr/>
        </p:nvSpPr>
        <p:spPr>
          <a:xfrm>
            <a:off x="477981" y="1122363"/>
            <a:ext cx="4023360" cy="320413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45720" tIns="22860" rIns="45720" bIns="22860" rtlCol="0" anchor="b">
            <a:normAutofit/>
          </a:bodyPr>
          <a:lstStyle/>
          <a:p>
            <a:pPr defTabSz="457200">
              <a:lnSpc>
                <a:spcPct val="90000"/>
              </a:lnSpc>
              <a:spcBef>
                <a:spcPct val="0"/>
              </a:spcBef>
              <a:spcAft>
                <a:spcPts val="300"/>
              </a:spcAft>
              <a:defRPr sz="5500" b="0">
                <a:solidFill>
                  <a:srgbClr val="F5F5F4"/>
                </a:solidFill>
                <a:latin typeface="Merriweather Regular"/>
                <a:ea typeface="Merriweather Regular"/>
                <a:cs typeface="Merriweather Regular"/>
                <a:sym typeface="Merriweather Regular"/>
              </a:defRPr>
            </a:pPr>
            <a:r>
              <a:rPr lang="en-US" sz="4800" dirty="0">
                <a:solidFill>
                  <a:srgbClr val="000000"/>
                </a:solidFill>
                <a:latin typeface="Helvetica Neue Medium"/>
                <a:ea typeface="+mj-ea"/>
                <a:cs typeface="+mj-cs"/>
                <a:sym typeface="Merriweather Regular"/>
              </a:rPr>
              <a:t>Thank you!</a:t>
            </a:r>
          </a:p>
          <a:p>
            <a:pPr defTabSz="457200">
              <a:lnSpc>
                <a:spcPct val="90000"/>
              </a:lnSpc>
              <a:spcBef>
                <a:spcPct val="0"/>
              </a:spcBef>
              <a:spcAft>
                <a:spcPts val="300"/>
              </a:spcAft>
              <a:defRPr sz="5500" b="0">
                <a:solidFill>
                  <a:srgbClr val="F5F5F4"/>
                </a:solidFill>
                <a:latin typeface="Merriweather Regular"/>
                <a:ea typeface="Merriweather Regular"/>
                <a:cs typeface="Merriweather Regular"/>
                <a:sym typeface="Merriweather Regular"/>
              </a:defRPr>
            </a:pPr>
            <a:endParaRPr lang="en-US" sz="4800" dirty="0">
              <a:solidFill>
                <a:srgbClr val="000000"/>
              </a:solidFill>
              <a:latin typeface="Helvetica Neue Medium"/>
              <a:ea typeface="+mj-ea"/>
              <a:cs typeface="+mj-cs"/>
              <a:sym typeface="Merriweather Regular"/>
            </a:endParaRPr>
          </a:p>
        </p:txBody>
      </p:sp>
      <p:sp>
        <p:nvSpPr>
          <p:cNvPr id="153" name="Rectangle 15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2750" hangingPunct="0">
              <a:defRPr/>
            </a:pPr>
            <a:endParaRPr lang="en-US" sz="1500" b="1" kern="0">
              <a:solidFill>
                <a:prstClr val="white"/>
              </a:solidFill>
              <a:latin typeface="Calibri" panose="020F0502020204030204"/>
              <a:sym typeface="Helvetica Neue"/>
            </a:endParaRPr>
          </a:p>
        </p:txBody>
      </p:sp>
      <p:sp>
        <p:nvSpPr>
          <p:cNvPr id="155" name="Rectangle 15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900">
              <a:solidFill>
                <a:prstClr val="white"/>
              </a:solidFill>
              <a:latin typeface="Calibri" panose="020F0502020204030204"/>
              <a:sym typeface="Helvetica Neue"/>
            </a:endParaRPr>
          </a:p>
        </p:txBody>
      </p:sp>
      <p:sp>
        <p:nvSpPr>
          <p:cNvPr id="120" name="Lao-Tzu"/>
          <p:cNvSpPr txBox="1"/>
          <p:nvPr/>
        </p:nvSpPr>
        <p:spPr>
          <a:xfrm>
            <a:off x="548039" y="4785631"/>
            <a:ext cx="4330262" cy="14915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45720" tIns="22860" rIns="45720" bIns="22860" rtlCol="0">
            <a:normAutofit/>
          </a:bodyPr>
          <a:lstStyle>
            <a:lvl1pPr defTabSz="457200">
              <a:defRPr sz="3500" b="0">
                <a:solidFill>
                  <a:srgbClr val="F5F5F4"/>
                </a:solidFill>
                <a:latin typeface="Lato Regular"/>
                <a:ea typeface="Lato Regular"/>
                <a:cs typeface="Lato Regular"/>
                <a:sym typeface="Lato Regular"/>
              </a:defRPr>
            </a:lvl1pPr>
          </a:lstStyle>
          <a:p>
            <a:pPr defTabSz="228600" hangingPunct="0">
              <a:defRPr sz="2500" b="0">
                <a:solidFill>
                  <a:srgbClr val="F5F5F4"/>
                </a:solidFill>
                <a:latin typeface="Lato Regular"/>
                <a:ea typeface="Lato Regular"/>
                <a:cs typeface="Lato Regular"/>
                <a:sym typeface="Lato Regular"/>
              </a:defRPr>
            </a:pPr>
            <a:r>
              <a:rPr lang="en-GB" sz="2000" kern="0" dirty="0"/>
              <a:t>Get in touch:</a:t>
            </a:r>
          </a:p>
          <a:p>
            <a:pPr defTabSz="228600" hangingPunct="0">
              <a:defRPr sz="2500" b="0">
                <a:solidFill>
                  <a:srgbClr val="F5F5F4"/>
                </a:solidFill>
                <a:latin typeface="Lato Regular"/>
                <a:ea typeface="Lato Regular"/>
                <a:cs typeface="Lato Regular"/>
                <a:sym typeface="Lato Regular"/>
              </a:defRPr>
            </a:pPr>
            <a:r>
              <a:rPr lang="en-GB" sz="2000" u="sng" kern="0" dirty="0">
                <a:uFill>
                  <a:solidFill>
                    <a:srgbClr val="6B9F25"/>
                  </a:solidFill>
                </a:uFill>
                <a:hlinkClick r:id="rId4"/>
              </a:rPr>
              <a:t>www.clairembradshaw.co.uk</a:t>
            </a:r>
          </a:p>
          <a:p>
            <a:pPr defTabSz="228600" hangingPunct="0">
              <a:defRPr sz="2500" b="0">
                <a:solidFill>
                  <a:srgbClr val="F5F5F4"/>
                </a:solidFill>
                <a:latin typeface="Lato Regular"/>
                <a:ea typeface="Lato Regular"/>
                <a:cs typeface="Lato Regular"/>
                <a:sym typeface="Lato Regular"/>
              </a:defRPr>
            </a:pPr>
            <a:r>
              <a:rPr lang="en-GB" sz="2000" u="sng" kern="0" dirty="0">
                <a:uFill>
                  <a:solidFill>
                    <a:srgbClr val="6B9F25"/>
                  </a:solidFill>
                </a:uFill>
                <a:hlinkClick r:id="rId5"/>
              </a:rPr>
              <a:t>claire@clairembradshaw.co.uk</a:t>
            </a:r>
            <a:r>
              <a:rPr lang="en-GB" sz="2000" kern="0" dirty="0"/>
              <a:t> </a:t>
            </a:r>
          </a:p>
          <a:p>
            <a:pPr algn="ctr">
              <a:lnSpc>
                <a:spcPct val="90000"/>
              </a:lnSpc>
              <a:spcBef>
                <a:spcPts val="500"/>
              </a:spcBef>
              <a:defRPr/>
            </a:pPr>
            <a:endParaRPr lang="en-US" sz="2000" dirty="0">
              <a:solidFill>
                <a:srgbClr val="000000"/>
              </a:solidFill>
              <a:latin typeface="Helvetica Neue Medium"/>
              <a:ea typeface="+mn-ea"/>
              <a:cs typeface="+mn-cs"/>
            </a:endParaRPr>
          </a:p>
          <a:p>
            <a:pPr algn="ctr">
              <a:lnSpc>
                <a:spcPct val="90000"/>
              </a:lnSpc>
              <a:spcBef>
                <a:spcPts val="500"/>
              </a:spcBef>
              <a:defRPr/>
            </a:pPr>
            <a:endParaRPr lang="en-US" sz="2000" dirty="0">
              <a:solidFill>
                <a:srgbClr val="000000"/>
              </a:solidFill>
              <a:latin typeface="Helvetica Neue Medium"/>
              <a:ea typeface="+mn-ea"/>
              <a:cs typeface="+mn-cs"/>
            </a:endParaRPr>
          </a:p>
          <a:p>
            <a:pPr algn="ctr">
              <a:lnSpc>
                <a:spcPct val="90000"/>
              </a:lnSpc>
              <a:spcBef>
                <a:spcPts val="500"/>
              </a:spcBef>
              <a:defRPr/>
            </a:pPr>
            <a:endParaRPr lang="en-US" sz="2000" dirty="0">
              <a:solidFill>
                <a:srgbClr val="000000"/>
              </a:solidFill>
              <a:latin typeface="Helvetica Neue Medium"/>
              <a:ea typeface="+mn-ea"/>
              <a:cs typeface="+mn-cs"/>
            </a:endParaRPr>
          </a:p>
        </p:txBody>
      </p:sp>
      <p:pic>
        <p:nvPicPr>
          <p:cNvPr id="16" name="Picture 15">
            <a:extLst>
              <a:ext uri="{FF2B5EF4-FFF2-40B4-BE49-F238E27FC236}">
                <a16:creationId xmlns:a16="http://schemas.microsoft.com/office/drawing/2014/main" id="{CC842970-C86B-47CB-A134-FC179BBDC2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119206" y="5074517"/>
            <a:ext cx="678926" cy="637087"/>
          </a:xfrm>
          <a:prstGeom prst="rect">
            <a:avLst/>
          </a:prstGeom>
        </p:spPr>
      </p:pic>
    </p:spTree>
    <p:extLst>
      <p:ext uri="{BB962C8B-B14F-4D97-AF65-F5344CB8AC3E}">
        <p14:creationId xmlns:p14="http://schemas.microsoft.com/office/powerpoint/2010/main" val="2965415530"/>
      </p:ext>
    </p:extLst>
  </p:cSld>
  <p:clrMapOvr>
    <a:overrideClrMapping bg1="lt1" tx1="dk1" bg2="lt2" tx2="dk2" accent1="accent1" accent2="accent2" accent3="accent3" accent4="accent4" accent5="accent5" accent6="accent6" hlink="hlink" folHlink="folHlink"/>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pic>
        <p:nvPicPr>
          <p:cNvPr id="4" name="Picture 4" descr="A picture containing text&#10;&#10;Description automatically generated">
            <a:extLst>
              <a:ext uri="{FF2B5EF4-FFF2-40B4-BE49-F238E27FC236}">
                <a16:creationId xmlns:a16="http://schemas.microsoft.com/office/drawing/2014/main" id="{982EDFD6-7C4D-4809-B11E-F4D312812130}"/>
              </a:ext>
            </a:extLst>
          </p:cNvPr>
          <p:cNvPicPr>
            <a:picLocks noChangeAspect="1"/>
          </p:cNvPicPr>
          <p:nvPr/>
        </p:nvPicPr>
        <p:blipFill>
          <a:blip r:embed="rId3"/>
          <a:stretch>
            <a:fillRect/>
          </a:stretch>
        </p:blipFill>
        <p:spPr>
          <a:xfrm>
            <a:off x="143219" y="119581"/>
            <a:ext cx="3937501" cy="1954939"/>
          </a:xfrm>
          <a:prstGeom prst="rect">
            <a:avLst/>
          </a:prstGeom>
        </p:spPr>
      </p:pic>
      <p:sp>
        <p:nvSpPr>
          <p:cNvPr id="2" name="Subtitle 2">
            <a:extLst>
              <a:ext uri="{FF2B5EF4-FFF2-40B4-BE49-F238E27FC236}">
                <a16:creationId xmlns:a16="http://schemas.microsoft.com/office/drawing/2014/main" id="{44B2F8C9-482D-43F2-B1F7-FDABC1259EBC}"/>
              </a:ext>
            </a:extLst>
          </p:cNvPr>
          <p:cNvSpPr txBox="1">
            <a:spLocks/>
          </p:cNvSpPr>
          <p:nvPr/>
        </p:nvSpPr>
        <p:spPr>
          <a:xfrm>
            <a:off x="4597400" y="6105043"/>
            <a:ext cx="2997200" cy="529586"/>
          </a:xfrm>
          <a:prstGeom prst="rect">
            <a:avLst/>
          </a:prstGeom>
          <a:solidFill>
            <a:schemeClr val="bg1"/>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cs typeface="Calibri"/>
              </a:rPr>
              <a:t>#YOHHLNet</a:t>
            </a:r>
            <a:endParaRPr lang="en-US" sz="3600">
              <a:cs typeface="Calibri"/>
            </a:endParaRPr>
          </a:p>
        </p:txBody>
      </p:sp>
      <p:sp>
        <p:nvSpPr>
          <p:cNvPr id="8" name="Subtitle 2">
            <a:extLst>
              <a:ext uri="{FF2B5EF4-FFF2-40B4-BE49-F238E27FC236}">
                <a16:creationId xmlns:a16="http://schemas.microsoft.com/office/drawing/2014/main" id="{73DE3AF1-4F17-4AA6-BFA6-D7434C0BCCEF}"/>
              </a:ext>
            </a:extLst>
          </p:cNvPr>
          <p:cNvSpPr txBox="1">
            <a:spLocks/>
          </p:cNvSpPr>
          <p:nvPr/>
        </p:nvSpPr>
        <p:spPr>
          <a:xfrm>
            <a:off x="4402418" y="2268896"/>
            <a:ext cx="3386418" cy="2320286"/>
          </a:xfrm>
          <a:prstGeom prst="rect">
            <a:avLst/>
          </a:prstGeom>
          <a:solidFill>
            <a:schemeClr val="bg1"/>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000" dirty="0">
                <a:cs typeface="Calibri"/>
              </a:rPr>
              <a:t>BREAK</a:t>
            </a:r>
          </a:p>
          <a:p>
            <a:r>
              <a:rPr lang="en-GB" sz="3600" dirty="0">
                <a:cs typeface="Calibri"/>
              </a:rPr>
              <a:t>Please return by 11:15</a:t>
            </a:r>
            <a:endParaRPr lang="en-GB" dirty="0">
              <a:cs typeface="Calibri"/>
            </a:endParaRPr>
          </a:p>
        </p:txBody>
      </p:sp>
    </p:spTree>
    <p:extLst>
      <p:ext uri="{BB962C8B-B14F-4D97-AF65-F5344CB8AC3E}">
        <p14:creationId xmlns:p14="http://schemas.microsoft.com/office/powerpoint/2010/main" val="56055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8529" y="6041543"/>
            <a:ext cx="2554942" cy="605786"/>
          </a:xfrm>
        </p:spPr>
        <p:txBody>
          <a:bodyPr vert="horz" lIns="91440" tIns="45720" rIns="91440" bIns="45720" rtlCol="0" anchor="t">
            <a:noAutofit/>
          </a:bodyPr>
          <a:lstStyle/>
          <a:p>
            <a:r>
              <a:rPr lang="en-GB" sz="3600" dirty="0">
                <a:cs typeface="Calibri"/>
              </a:rPr>
              <a:t>#YOHHLNet</a:t>
            </a:r>
            <a:endParaRPr lang="en-US" sz="3600">
              <a:cs typeface="Calibri"/>
            </a:endParaRPr>
          </a:p>
        </p:txBody>
      </p:sp>
      <p:pic>
        <p:nvPicPr>
          <p:cNvPr id="4" name="Picture 4" descr="A picture containing text&#10;&#10;Description automatically generated">
            <a:extLst>
              <a:ext uri="{FF2B5EF4-FFF2-40B4-BE49-F238E27FC236}">
                <a16:creationId xmlns:a16="http://schemas.microsoft.com/office/drawing/2014/main" id="{982EDFD6-7C4D-4809-B11E-F4D312812130}"/>
              </a:ext>
            </a:extLst>
          </p:cNvPr>
          <p:cNvPicPr>
            <a:picLocks noChangeAspect="1"/>
          </p:cNvPicPr>
          <p:nvPr/>
        </p:nvPicPr>
        <p:blipFill>
          <a:blip r:embed="rId2"/>
          <a:stretch>
            <a:fillRect/>
          </a:stretch>
        </p:blipFill>
        <p:spPr>
          <a:xfrm>
            <a:off x="217178" y="141246"/>
            <a:ext cx="3904286" cy="1933447"/>
          </a:xfrm>
          <a:prstGeom prst="rect">
            <a:avLst/>
          </a:prstGeom>
        </p:spPr>
      </p:pic>
      <p:sp>
        <p:nvSpPr>
          <p:cNvPr id="2" name="TextBox 1">
            <a:extLst>
              <a:ext uri="{FF2B5EF4-FFF2-40B4-BE49-F238E27FC236}">
                <a16:creationId xmlns:a16="http://schemas.microsoft.com/office/drawing/2014/main" id="{5819F130-328E-48A4-B453-647A5AC62DB4}"/>
              </a:ext>
            </a:extLst>
          </p:cNvPr>
          <p:cNvSpPr txBox="1"/>
          <p:nvPr/>
        </p:nvSpPr>
        <p:spPr>
          <a:xfrm>
            <a:off x="1620371" y="2270312"/>
            <a:ext cx="895125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6000"/>
              <a:t>Escape Room:</a:t>
            </a:r>
            <a:endParaRPr lang="en-GB" sz="6000">
              <a:cs typeface="Calibri"/>
            </a:endParaRPr>
          </a:p>
          <a:p>
            <a:pPr algn="ctr"/>
            <a:r>
              <a:rPr lang="en-GB" sz="7200" b="1">
                <a:cs typeface="Calibri"/>
              </a:rPr>
              <a:t>Beat the Hacker</a:t>
            </a:r>
            <a:endParaRPr lang="en-GB" sz="7200" dirty="0">
              <a:cs typeface="Calibri"/>
            </a:endParaRPr>
          </a:p>
        </p:txBody>
      </p:sp>
    </p:spTree>
    <p:extLst>
      <p:ext uri="{BB962C8B-B14F-4D97-AF65-F5344CB8AC3E}">
        <p14:creationId xmlns:p14="http://schemas.microsoft.com/office/powerpoint/2010/main" val="3848911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84700" y="6028843"/>
            <a:ext cx="2997200" cy="529586"/>
          </a:xfrm>
          <a:solidFill>
            <a:schemeClr val="bg1"/>
          </a:solidFill>
        </p:spPr>
        <p:txBody>
          <a:bodyPr vert="horz" lIns="91440" tIns="45720" rIns="91440" bIns="45720" rtlCol="0" anchor="t">
            <a:noAutofit/>
          </a:bodyPr>
          <a:lstStyle/>
          <a:p>
            <a:r>
              <a:rPr lang="en-GB" sz="3600" dirty="0">
                <a:cs typeface="Calibri"/>
              </a:rPr>
              <a:t>#YOHHLNet</a:t>
            </a:r>
            <a:endParaRPr lang="en-US" sz="3600">
              <a:cs typeface="Calibri"/>
            </a:endParaRPr>
          </a:p>
        </p:txBody>
      </p:sp>
      <p:pic>
        <p:nvPicPr>
          <p:cNvPr id="4" name="Picture 4" descr="A picture containing text&#10;&#10;Description automatically generated">
            <a:extLst>
              <a:ext uri="{FF2B5EF4-FFF2-40B4-BE49-F238E27FC236}">
                <a16:creationId xmlns:a16="http://schemas.microsoft.com/office/drawing/2014/main" id="{982EDFD6-7C4D-4809-B11E-F4D312812130}"/>
              </a:ext>
            </a:extLst>
          </p:cNvPr>
          <p:cNvPicPr>
            <a:picLocks noChangeAspect="1"/>
          </p:cNvPicPr>
          <p:nvPr/>
        </p:nvPicPr>
        <p:blipFill>
          <a:blip r:embed="rId3"/>
          <a:stretch>
            <a:fillRect/>
          </a:stretch>
        </p:blipFill>
        <p:spPr>
          <a:xfrm>
            <a:off x="194019" y="106881"/>
            <a:ext cx="3759701" cy="1866039"/>
          </a:xfrm>
          <a:prstGeom prst="rect">
            <a:avLst/>
          </a:prstGeom>
        </p:spPr>
      </p:pic>
      <p:sp>
        <p:nvSpPr>
          <p:cNvPr id="7" name="Subtitle 2">
            <a:extLst>
              <a:ext uri="{FF2B5EF4-FFF2-40B4-BE49-F238E27FC236}">
                <a16:creationId xmlns:a16="http://schemas.microsoft.com/office/drawing/2014/main" id="{89E59C65-EADB-49B0-8495-CFD43EBB29B6}"/>
              </a:ext>
            </a:extLst>
          </p:cNvPr>
          <p:cNvSpPr txBox="1">
            <a:spLocks/>
          </p:cNvSpPr>
          <p:nvPr/>
        </p:nvSpPr>
        <p:spPr>
          <a:xfrm>
            <a:off x="4312771" y="2268896"/>
            <a:ext cx="3543300" cy="2320286"/>
          </a:xfrm>
          <a:prstGeom prst="rect">
            <a:avLst/>
          </a:prstGeom>
          <a:solidFill>
            <a:schemeClr val="bg1"/>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000" dirty="0">
                <a:cs typeface="Calibri"/>
              </a:rPr>
              <a:t>BREAK</a:t>
            </a:r>
          </a:p>
          <a:p>
            <a:r>
              <a:rPr lang="en-GB" sz="3600" dirty="0">
                <a:cs typeface="Calibri"/>
              </a:rPr>
              <a:t>Please return by 12:30</a:t>
            </a:r>
            <a:endParaRPr lang="en-GB" dirty="0">
              <a:cs typeface="Calibri"/>
            </a:endParaRPr>
          </a:p>
        </p:txBody>
      </p:sp>
    </p:spTree>
    <p:extLst>
      <p:ext uri="{BB962C8B-B14F-4D97-AF65-F5344CB8AC3E}">
        <p14:creationId xmlns:p14="http://schemas.microsoft.com/office/powerpoint/2010/main" val="2710663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8529" y="6041543"/>
            <a:ext cx="2554942" cy="605786"/>
          </a:xfrm>
        </p:spPr>
        <p:txBody>
          <a:bodyPr vert="horz" lIns="91440" tIns="45720" rIns="91440" bIns="45720" rtlCol="0" anchor="t">
            <a:noAutofit/>
          </a:bodyPr>
          <a:lstStyle/>
          <a:p>
            <a:r>
              <a:rPr lang="en-GB" sz="3600" dirty="0">
                <a:cs typeface="Calibri"/>
              </a:rPr>
              <a:t>#YOHHLNet</a:t>
            </a:r>
            <a:endParaRPr lang="en-US" sz="3600">
              <a:cs typeface="Calibri"/>
            </a:endParaRPr>
          </a:p>
        </p:txBody>
      </p:sp>
      <p:pic>
        <p:nvPicPr>
          <p:cNvPr id="4" name="Picture 4" descr="A picture containing text&#10;&#10;Description automatically generated">
            <a:extLst>
              <a:ext uri="{FF2B5EF4-FFF2-40B4-BE49-F238E27FC236}">
                <a16:creationId xmlns:a16="http://schemas.microsoft.com/office/drawing/2014/main" id="{982EDFD6-7C4D-4809-B11E-F4D312812130}"/>
              </a:ext>
            </a:extLst>
          </p:cNvPr>
          <p:cNvPicPr>
            <a:picLocks noChangeAspect="1"/>
          </p:cNvPicPr>
          <p:nvPr/>
        </p:nvPicPr>
        <p:blipFill>
          <a:blip r:embed="rId2"/>
          <a:stretch>
            <a:fillRect/>
          </a:stretch>
        </p:blipFill>
        <p:spPr>
          <a:xfrm>
            <a:off x="217178" y="141246"/>
            <a:ext cx="3660055" cy="1816216"/>
          </a:xfrm>
          <a:prstGeom prst="rect">
            <a:avLst/>
          </a:prstGeom>
        </p:spPr>
      </p:pic>
      <p:sp>
        <p:nvSpPr>
          <p:cNvPr id="2" name="TextBox 1">
            <a:extLst>
              <a:ext uri="{FF2B5EF4-FFF2-40B4-BE49-F238E27FC236}">
                <a16:creationId xmlns:a16="http://schemas.microsoft.com/office/drawing/2014/main" id="{5819F130-328E-48A4-B453-647A5AC62DB4}"/>
              </a:ext>
            </a:extLst>
          </p:cNvPr>
          <p:cNvSpPr txBox="1"/>
          <p:nvPr/>
        </p:nvSpPr>
        <p:spPr>
          <a:xfrm>
            <a:off x="975602" y="2260543"/>
            <a:ext cx="1025056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200" b="1">
                <a:cs typeface="Calibri"/>
              </a:rPr>
              <a:t>YOHHLNet Awards</a:t>
            </a:r>
            <a:endParaRPr lang="en-GB" sz="7200" b="1" dirty="0">
              <a:cs typeface="Calibri"/>
            </a:endParaRPr>
          </a:p>
          <a:p>
            <a:pPr algn="ctr"/>
            <a:r>
              <a:rPr lang="en-GB" sz="5400" i="1">
                <a:cs typeface="Calibri"/>
              </a:rPr>
              <a:t>Library Superstar 2020 </a:t>
            </a:r>
            <a:r>
              <a:rPr lang="en-GB" sz="5400">
                <a:cs typeface="Calibri"/>
              </a:rPr>
              <a:t>Awards</a:t>
            </a:r>
          </a:p>
          <a:p>
            <a:pPr algn="ctr"/>
            <a:r>
              <a:rPr lang="en-GB" sz="5400" i="1">
                <a:cs typeface="Calibri"/>
              </a:rPr>
              <a:t>Head of Library &amp; Knowledge Services North </a:t>
            </a:r>
            <a:r>
              <a:rPr lang="en-GB" sz="5400">
                <a:cs typeface="Calibri"/>
              </a:rPr>
              <a:t>Award</a:t>
            </a:r>
            <a:endParaRPr lang="en-GB" sz="5400" dirty="0">
              <a:cs typeface="Calibri"/>
            </a:endParaRPr>
          </a:p>
        </p:txBody>
      </p:sp>
    </p:spTree>
    <p:extLst>
      <p:ext uri="{BB962C8B-B14F-4D97-AF65-F5344CB8AC3E}">
        <p14:creationId xmlns:p14="http://schemas.microsoft.com/office/powerpoint/2010/main" val="1247714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8529" y="6041543"/>
            <a:ext cx="2554942" cy="605786"/>
          </a:xfrm>
        </p:spPr>
        <p:txBody>
          <a:bodyPr vert="horz" lIns="91440" tIns="45720" rIns="91440" bIns="45720" rtlCol="0" anchor="t">
            <a:noAutofit/>
          </a:bodyPr>
          <a:lstStyle/>
          <a:p>
            <a:r>
              <a:rPr lang="en-GB" sz="3600" dirty="0">
                <a:cs typeface="Calibri"/>
              </a:rPr>
              <a:t>#YOHHLNet</a:t>
            </a:r>
            <a:endParaRPr lang="en-US" sz="3600">
              <a:cs typeface="Calibri"/>
            </a:endParaRPr>
          </a:p>
        </p:txBody>
      </p:sp>
      <p:pic>
        <p:nvPicPr>
          <p:cNvPr id="4" name="Picture 4" descr="A picture containing text&#10;&#10;Description automatically generated">
            <a:extLst>
              <a:ext uri="{FF2B5EF4-FFF2-40B4-BE49-F238E27FC236}">
                <a16:creationId xmlns:a16="http://schemas.microsoft.com/office/drawing/2014/main" id="{982EDFD6-7C4D-4809-B11E-F4D312812130}"/>
              </a:ext>
            </a:extLst>
          </p:cNvPr>
          <p:cNvPicPr>
            <a:picLocks noChangeAspect="1"/>
          </p:cNvPicPr>
          <p:nvPr/>
        </p:nvPicPr>
        <p:blipFill>
          <a:blip r:embed="rId2"/>
          <a:stretch>
            <a:fillRect/>
          </a:stretch>
        </p:blipFill>
        <p:spPr>
          <a:xfrm>
            <a:off x="217178" y="141246"/>
            <a:ext cx="3904286" cy="1933447"/>
          </a:xfrm>
          <a:prstGeom prst="rect">
            <a:avLst/>
          </a:prstGeom>
        </p:spPr>
      </p:pic>
      <p:sp>
        <p:nvSpPr>
          <p:cNvPr id="2" name="TextBox 1">
            <a:extLst>
              <a:ext uri="{FF2B5EF4-FFF2-40B4-BE49-F238E27FC236}">
                <a16:creationId xmlns:a16="http://schemas.microsoft.com/office/drawing/2014/main" id="{5819F130-328E-48A4-B453-647A5AC62DB4}"/>
              </a:ext>
            </a:extLst>
          </p:cNvPr>
          <p:cNvSpPr txBox="1"/>
          <p:nvPr/>
        </p:nvSpPr>
        <p:spPr>
          <a:xfrm>
            <a:off x="1620371" y="2270312"/>
            <a:ext cx="895125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200" b="1"/>
              <a:t>Closing Remarks</a:t>
            </a:r>
            <a:endParaRPr lang="en-GB" sz="7200" b="1">
              <a:cs typeface="Calibri"/>
            </a:endParaRPr>
          </a:p>
          <a:p>
            <a:pPr algn="ctr"/>
            <a:r>
              <a:rPr lang="en-GB" sz="6000">
                <a:cs typeface="Calibri" panose="020F0502020204030204"/>
              </a:rPr>
              <a:t>- Heather Steele</a:t>
            </a:r>
            <a:endParaRPr lang="en-GB" sz="7200" dirty="0">
              <a:cs typeface="Calibri" panose="020F0502020204030204"/>
            </a:endParaRPr>
          </a:p>
        </p:txBody>
      </p:sp>
    </p:spTree>
    <p:extLst>
      <p:ext uri="{BB962C8B-B14F-4D97-AF65-F5344CB8AC3E}">
        <p14:creationId xmlns:p14="http://schemas.microsoft.com/office/powerpoint/2010/main" val="2015198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8529" y="6041543"/>
            <a:ext cx="2554942" cy="605786"/>
          </a:xfrm>
        </p:spPr>
        <p:txBody>
          <a:bodyPr vert="horz" lIns="91440" tIns="45720" rIns="91440" bIns="45720" rtlCol="0" anchor="t">
            <a:noAutofit/>
          </a:bodyPr>
          <a:lstStyle/>
          <a:p>
            <a:r>
              <a:rPr lang="en-GB" sz="3600" dirty="0">
                <a:cs typeface="Calibri"/>
              </a:rPr>
              <a:t>#YOHHLNet</a:t>
            </a:r>
            <a:endParaRPr lang="en-US" sz="3600">
              <a:cs typeface="Calibri"/>
            </a:endParaRPr>
          </a:p>
        </p:txBody>
      </p:sp>
      <p:pic>
        <p:nvPicPr>
          <p:cNvPr id="4" name="Picture 4" descr="A picture containing text&#10;&#10;Description automatically generated">
            <a:extLst>
              <a:ext uri="{FF2B5EF4-FFF2-40B4-BE49-F238E27FC236}">
                <a16:creationId xmlns:a16="http://schemas.microsoft.com/office/drawing/2014/main" id="{982EDFD6-7C4D-4809-B11E-F4D312812130}"/>
              </a:ext>
            </a:extLst>
          </p:cNvPr>
          <p:cNvPicPr>
            <a:picLocks noChangeAspect="1"/>
          </p:cNvPicPr>
          <p:nvPr/>
        </p:nvPicPr>
        <p:blipFill>
          <a:blip r:embed="rId3"/>
          <a:stretch>
            <a:fillRect/>
          </a:stretch>
        </p:blipFill>
        <p:spPr>
          <a:xfrm>
            <a:off x="217178" y="141246"/>
            <a:ext cx="3904286" cy="1933447"/>
          </a:xfrm>
          <a:prstGeom prst="rect">
            <a:avLst/>
          </a:prstGeom>
        </p:spPr>
      </p:pic>
      <p:sp>
        <p:nvSpPr>
          <p:cNvPr id="2" name="TextBox 1">
            <a:extLst>
              <a:ext uri="{FF2B5EF4-FFF2-40B4-BE49-F238E27FC236}">
                <a16:creationId xmlns:a16="http://schemas.microsoft.com/office/drawing/2014/main" id="{5819F130-328E-48A4-B453-647A5AC62DB4}"/>
              </a:ext>
            </a:extLst>
          </p:cNvPr>
          <p:cNvSpPr txBox="1"/>
          <p:nvPr/>
        </p:nvSpPr>
        <p:spPr>
          <a:xfrm>
            <a:off x="1620371" y="2270312"/>
            <a:ext cx="895125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200" b="1">
                <a:solidFill>
                  <a:schemeClr val="tx1">
                    <a:lumMod val="85000"/>
                    <a:lumOff val="15000"/>
                  </a:schemeClr>
                </a:solidFill>
              </a:rPr>
              <a:t>Thank you for attending our Virtual Study Morning</a:t>
            </a:r>
            <a:endParaRPr lang="en-US">
              <a:solidFill>
                <a:schemeClr val="tx1">
                  <a:lumMod val="85000"/>
                  <a:lumOff val="15000"/>
                </a:schemeClr>
              </a:solidFill>
              <a:cs typeface="Calibri"/>
            </a:endParaRPr>
          </a:p>
        </p:txBody>
      </p:sp>
    </p:spTree>
    <p:extLst>
      <p:ext uri="{BB962C8B-B14F-4D97-AF65-F5344CB8AC3E}">
        <p14:creationId xmlns:p14="http://schemas.microsoft.com/office/powerpoint/2010/main" val="13323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68"/>
          <a:stretch/>
        </p:blipFill>
        <p:spPr>
          <a:xfrm>
            <a:off x="5712178" y="1064037"/>
            <a:ext cx="5520265" cy="5317443"/>
          </a:xfrm>
          <a:prstGeom prst="rect">
            <a:avLst/>
          </a:prstGeom>
        </p:spPr>
      </p:pic>
      <p:sp>
        <p:nvSpPr>
          <p:cNvPr id="5" name="TextBox 4"/>
          <p:cNvSpPr txBox="1"/>
          <p:nvPr/>
        </p:nvSpPr>
        <p:spPr>
          <a:xfrm>
            <a:off x="1083733" y="985015"/>
            <a:ext cx="4402667" cy="3785652"/>
          </a:xfrm>
          <a:prstGeom prst="rect">
            <a:avLst/>
          </a:prstGeom>
          <a:noFill/>
        </p:spPr>
        <p:txBody>
          <a:bodyPr wrap="square" rtlCol="0">
            <a:spAutoFit/>
          </a:bodyPr>
          <a:lstStyle/>
          <a:p>
            <a:r>
              <a:rPr lang="en-GB" sz="2000" dirty="0"/>
              <a:t>Maria from LCH speaking at the Library Assistants Study Day, via </a:t>
            </a:r>
            <a:r>
              <a:rPr lang="en-GB" sz="2000" dirty="0" err="1"/>
              <a:t>Webex</a:t>
            </a:r>
            <a:r>
              <a:rPr lang="en-GB" sz="2000" dirty="0"/>
              <a:t>, about the special edition of  their book club dedicated to </a:t>
            </a:r>
            <a:r>
              <a:rPr lang="en-GB" sz="2000" i="1" dirty="0"/>
              <a:t>Why I’m No Longer Talking to White People About Race.</a:t>
            </a:r>
            <a:br>
              <a:rPr lang="en-GB" sz="2000" i="1" dirty="0"/>
            </a:br>
            <a:endParaRPr lang="en-GB" sz="2000" i="1" dirty="0"/>
          </a:p>
          <a:p>
            <a:r>
              <a:rPr lang="en-GB" sz="2000" i="1" dirty="0"/>
              <a:t> S</a:t>
            </a:r>
            <a:r>
              <a:rPr lang="en-GB" sz="2000" dirty="0"/>
              <a:t>taff organised this following their trust’s call for initiatives in response to the disproportionate impact of COVID-19 on BAME communities, and the resurgence of the Black Lives Matter movement.</a:t>
            </a:r>
          </a:p>
        </p:txBody>
      </p:sp>
    </p:spTree>
    <p:extLst>
      <p:ext uri="{BB962C8B-B14F-4D97-AF65-F5344CB8AC3E}">
        <p14:creationId xmlns:p14="http://schemas.microsoft.com/office/powerpoint/2010/main" val="17403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32" y="445630"/>
            <a:ext cx="4328535" cy="470956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27911"/>
          <a:stretch/>
        </p:blipFill>
        <p:spPr>
          <a:xfrm>
            <a:off x="6559327" y="4311833"/>
            <a:ext cx="5462553" cy="238018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1093"/>
          <a:stretch/>
        </p:blipFill>
        <p:spPr>
          <a:xfrm>
            <a:off x="8868941" y="331330"/>
            <a:ext cx="2837669" cy="3713555"/>
          </a:xfrm>
          <a:prstGeom prst="rect">
            <a:avLst/>
          </a:prstGeom>
        </p:spPr>
      </p:pic>
      <p:sp>
        <p:nvSpPr>
          <p:cNvPr id="11" name="TextBox 10"/>
          <p:cNvSpPr txBox="1"/>
          <p:nvPr/>
        </p:nvSpPr>
        <p:spPr>
          <a:xfrm>
            <a:off x="5440809" y="2444083"/>
            <a:ext cx="3348082" cy="461665"/>
          </a:xfrm>
          <a:prstGeom prst="rect">
            <a:avLst/>
          </a:prstGeom>
          <a:noFill/>
        </p:spPr>
        <p:txBody>
          <a:bodyPr wrap="square" lIns="91440" tIns="45720" rIns="91440" bIns="45720" rtlCol="0" anchor="t">
            <a:spAutoFit/>
          </a:bodyPr>
          <a:lstStyle/>
          <a:p>
            <a:endParaRPr lang="en-GB" sz="2400" dirty="0">
              <a:cs typeface="Calibri"/>
            </a:endParaRPr>
          </a:p>
        </p:txBody>
      </p:sp>
      <p:sp>
        <p:nvSpPr>
          <p:cNvPr id="12" name="TextBox 11"/>
          <p:cNvSpPr txBox="1"/>
          <p:nvPr/>
        </p:nvSpPr>
        <p:spPr>
          <a:xfrm>
            <a:off x="399473" y="5239376"/>
            <a:ext cx="3762248" cy="707886"/>
          </a:xfrm>
          <a:prstGeom prst="rect">
            <a:avLst/>
          </a:prstGeom>
          <a:noFill/>
        </p:spPr>
        <p:txBody>
          <a:bodyPr wrap="none" lIns="91440" tIns="45720" rIns="91440" bIns="45720" rtlCol="0" anchor="t">
            <a:spAutoFit/>
          </a:bodyPr>
          <a:lstStyle/>
          <a:p>
            <a:r>
              <a:rPr lang="en-GB" sz="2000" dirty="0"/>
              <a:t>Directing users to evidence-based </a:t>
            </a:r>
          </a:p>
          <a:p>
            <a:r>
              <a:rPr lang="en-GB" sz="2000" dirty="0"/>
              <a:t>information at LCH</a:t>
            </a:r>
            <a:endParaRPr lang="en-GB" sz="2400" dirty="0">
              <a:cs typeface="Calibri"/>
            </a:endParaRPr>
          </a:p>
        </p:txBody>
      </p:sp>
      <p:sp>
        <p:nvSpPr>
          <p:cNvPr id="2" name="TextBox 1">
            <a:extLst>
              <a:ext uri="{FF2B5EF4-FFF2-40B4-BE49-F238E27FC236}">
                <a16:creationId xmlns:a16="http://schemas.microsoft.com/office/drawing/2014/main" id="{39A5CB71-6530-4F9A-9D21-FF04C32F5441}"/>
              </a:ext>
            </a:extLst>
          </p:cNvPr>
          <p:cNvSpPr txBox="1"/>
          <p:nvPr/>
        </p:nvSpPr>
        <p:spPr>
          <a:xfrm>
            <a:off x="5898231" y="445630"/>
            <a:ext cx="27432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ea typeface="+mn-lt"/>
                <a:cs typeface="+mn-lt"/>
              </a:rPr>
              <a:t>Signposting resources and a purpose-built portal at Rotherham Hospital’s Library &amp; Knowledge Service </a:t>
            </a:r>
          </a:p>
        </p:txBody>
      </p:sp>
    </p:spTree>
    <p:extLst>
      <p:ext uri="{BB962C8B-B14F-4D97-AF65-F5344CB8AC3E}">
        <p14:creationId xmlns:p14="http://schemas.microsoft.com/office/powerpoint/2010/main" val="104929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5776628" y="813342"/>
            <a:ext cx="5624137" cy="2246769"/>
          </a:xfrm>
          <a:prstGeom prst="rect">
            <a:avLst/>
          </a:prstGeom>
          <a:noFill/>
        </p:spPr>
        <p:txBody>
          <a:bodyPr wrap="square" lIns="91440" tIns="45720" rIns="91440" bIns="45720" rtlCol="0" anchor="t">
            <a:spAutoFit/>
          </a:bodyPr>
          <a:lstStyle/>
          <a:p>
            <a:r>
              <a:rPr lang="en-GB" sz="2000" dirty="0"/>
              <a:t>Evidence summaries as requested by the Board at Bradford District Care. </a:t>
            </a:r>
          </a:p>
          <a:p>
            <a:r>
              <a:rPr lang="en-GB" sz="2000" dirty="0"/>
              <a:t>The summary explores system working and partnerships – potential future NHS policy; culture on leadership; delivering the best high quality safe care; delivering the best high quality safe care in response to the pandemic.</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99" y="0"/>
            <a:ext cx="4630401" cy="6858000"/>
          </a:xfrm>
          <a:prstGeom prst="rect">
            <a:avLst/>
          </a:prstGeom>
        </p:spPr>
      </p:pic>
    </p:spTree>
    <p:extLst>
      <p:ext uri="{BB962C8B-B14F-4D97-AF65-F5344CB8AC3E}">
        <p14:creationId xmlns:p14="http://schemas.microsoft.com/office/powerpoint/2010/main" val="266429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413" b="26471"/>
          <a:stretch/>
        </p:blipFill>
        <p:spPr>
          <a:xfrm>
            <a:off x="6635878" y="295757"/>
            <a:ext cx="4954882" cy="2218843"/>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21569"/>
          <a:stretch/>
        </p:blipFill>
        <p:spPr>
          <a:xfrm>
            <a:off x="6635878" y="2469648"/>
            <a:ext cx="4954882" cy="4063999"/>
          </a:xfrm>
          <a:prstGeom prst="rect">
            <a:avLst/>
          </a:prstGeom>
        </p:spPr>
      </p:pic>
      <p:sp>
        <p:nvSpPr>
          <p:cNvPr id="6" name="TextBox 9"/>
          <p:cNvSpPr txBox="1"/>
          <p:nvPr/>
        </p:nvSpPr>
        <p:spPr>
          <a:xfrm>
            <a:off x="1435148" y="1406308"/>
            <a:ext cx="3792220" cy="3170099"/>
          </a:xfrm>
          <a:prstGeom prst="rect">
            <a:avLst/>
          </a:prstGeom>
          <a:noFill/>
        </p:spPr>
        <p:txBody>
          <a:bodyPr wrap="square" lIns="91440" tIns="45720" rIns="91440" bIns="45720" rtlCol="0" anchor="t">
            <a:spAutoFit/>
          </a:bodyPr>
          <a:lstStyle/>
          <a:p>
            <a:r>
              <a:rPr lang="en-GB" sz="2000" dirty="0">
                <a:solidFill>
                  <a:srgbClr val="000000"/>
                </a:solidFill>
                <a:ea typeface="Times New Roman" panose="02020603050405020304" pitchFamily="18" charset="0"/>
                <a:cs typeface="Times New Roman"/>
              </a:rPr>
              <a:t>LKS staff at </a:t>
            </a:r>
            <a:r>
              <a:rPr lang="en-GB" sz="2000" dirty="0">
                <a:cs typeface="Times New Roman"/>
              </a:rPr>
              <a:t>t</a:t>
            </a:r>
            <a:r>
              <a:rPr lang="en-GB" sz="2000" dirty="0"/>
              <a:t>he NHS Staff Library and Information Service at </a:t>
            </a:r>
            <a:r>
              <a:rPr lang="en-GB" sz="2000" dirty="0">
                <a:solidFill>
                  <a:srgbClr val="000000"/>
                </a:solidFill>
                <a:cs typeface="Times New Roman"/>
              </a:rPr>
              <a:t>Mid Yorkshire </a:t>
            </a:r>
            <a:r>
              <a:rPr lang="en-GB" sz="2000" dirty="0">
                <a:solidFill>
                  <a:srgbClr val="000000"/>
                </a:solidFill>
                <a:ea typeface="Times New Roman" panose="02020603050405020304" pitchFamily="18" charset="0"/>
                <a:cs typeface="Times New Roman"/>
              </a:rPr>
              <a:t>Hospitals are producing </a:t>
            </a:r>
            <a:r>
              <a:rPr lang="en-GB" sz="2000" kern="1200" dirty="0">
                <a:solidFill>
                  <a:srgbClr val="000000"/>
                </a:solidFill>
                <a:effectLst/>
                <a:ea typeface="Times New Roman" panose="02020603050405020304" pitchFamily="18" charset="0"/>
                <a:cs typeface="Times New Roman"/>
              </a:rPr>
              <a:t>weekly evidence bulletins originally requested by the Trust’s Head of Medical Education to be sent to medical directors. The library team has also widened the brief to include nursing and AHP staff. </a:t>
            </a:r>
            <a:r>
              <a:rPr lang="en-GB" sz="2000" dirty="0">
                <a:solidFill>
                  <a:srgbClr val="000000"/>
                </a:solidFill>
                <a:ea typeface="Times New Roman" panose="02020603050405020304" pitchFamily="18" charset="0"/>
                <a:cs typeface="Times New Roman"/>
              </a:rPr>
              <a:t> </a:t>
            </a:r>
            <a:endParaRPr lang="en-GB" sz="2000" dirty="0">
              <a:effectLst/>
              <a:ea typeface="Times New Roman" panose="02020603050405020304" pitchFamily="18" charset="0"/>
              <a:cs typeface="Calibri"/>
            </a:endParaRPr>
          </a:p>
        </p:txBody>
      </p:sp>
    </p:spTree>
    <p:extLst>
      <p:ext uri="{BB962C8B-B14F-4D97-AF65-F5344CB8AC3E}">
        <p14:creationId xmlns:p14="http://schemas.microsoft.com/office/powerpoint/2010/main" val="421871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8670027" y="816457"/>
            <a:ext cx="3255273" cy="3477875"/>
          </a:xfrm>
          <a:prstGeom prst="rect">
            <a:avLst/>
          </a:prstGeom>
          <a:noFill/>
        </p:spPr>
        <p:txBody>
          <a:bodyPr wrap="square" lIns="91440" tIns="45720" rIns="91440" bIns="45720" rtlCol="0" anchor="t">
            <a:spAutoFit/>
          </a:bodyPr>
          <a:lstStyle/>
          <a:p>
            <a:r>
              <a:rPr lang="en-GB" sz="2000" dirty="0"/>
              <a:t>Library staff at Bradford Teaching Hospitals have developed a repository of their staff’s publications around Covid-19. </a:t>
            </a:r>
          </a:p>
          <a:p>
            <a:endParaRPr lang="en-GB" sz="2000" dirty="0"/>
          </a:p>
          <a:p>
            <a:r>
              <a:rPr lang="en-GB" sz="2000" dirty="0"/>
              <a:t>This involved contacting  researchers, collating all the papers; and even doing some programming to create this dedicated collection.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65" y="0"/>
            <a:ext cx="8191269" cy="6858000"/>
          </a:xfrm>
          <a:prstGeom prst="rect">
            <a:avLst/>
          </a:prstGeom>
        </p:spPr>
      </p:pic>
    </p:spTree>
    <p:extLst>
      <p:ext uri="{BB962C8B-B14F-4D97-AF65-F5344CB8AC3E}">
        <p14:creationId xmlns:p14="http://schemas.microsoft.com/office/powerpoint/2010/main" val="2021768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6863645" y="816457"/>
            <a:ext cx="5061656" cy="5293757"/>
          </a:xfrm>
          <a:prstGeom prst="rect">
            <a:avLst/>
          </a:prstGeom>
          <a:noFill/>
        </p:spPr>
        <p:txBody>
          <a:bodyPr wrap="square" lIns="91440" tIns="45720" rIns="91440" bIns="45720" rtlCol="0" anchor="t">
            <a:spAutoFit/>
          </a:bodyPr>
          <a:lstStyle/>
          <a:p>
            <a:r>
              <a:rPr lang="en-GB" sz="2000" dirty="0" smtClean="0"/>
              <a:t>Staff in the Library and Research Centre at </a:t>
            </a:r>
            <a:r>
              <a:rPr lang="en-GB" sz="2000" dirty="0"/>
              <a:t>Leeds Teaching Hospitals have been working with their Quality Improvement teams as part of </a:t>
            </a:r>
            <a:r>
              <a:rPr lang="en-GB" sz="2000" dirty="0" smtClean="0"/>
              <a:t>the Evidence 4 QI (E4QI) </a:t>
            </a:r>
            <a:r>
              <a:rPr lang="en-GB" sz="2000" dirty="0"/>
              <a:t>project. This has been a real highlight </a:t>
            </a:r>
            <a:r>
              <a:rPr lang="en-GB" sz="2000" dirty="0" smtClean="0"/>
              <a:t>for staff this </a:t>
            </a:r>
            <a:r>
              <a:rPr lang="en-GB" sz="2000" dirty="0"/>
              <a:t>year, </a:t>
            </a:r>
            <a:r>
              <a:rPr lang="en-GB" sz="2000" dirty="0" smtClean="0"/>
              <a:t>and as </a:t>
            </a:r>
            <a:r>
              <a:rPr lang="en-GB" sz="2000" dirty="0"/>
              <a:t>well as developing their relationships with QI professionals, they have </a:t>
            </a:r>
            <a:r>
              <a:rPr lang="en-GB" sz="2000" dirty="0" smtClean="0"/>
              <a:t>also produced </a:t>
            </a:r>
            <a:r>
              <a:rPr lang="en-GB" sz="2000" dirty="0"/>
              <a:t>a webpage explaining </a:t>
            </a:r>
            <a:r>
              <a:rPr lang="en-GB" sz="2000" dirty="0" smtClean="0"/>
              <a:t>how they can </a:t>
            </a:r>
            <a:r>
              <a:rPr lang="en-GB" sz="2000" dirty="0"/>
              <a:t>support QI </a:t>
            </a:r>
            <a:r>
              <a:rPr lang="en-GB" sz="2000" dirty="0" smtClean="0"/>
              <a:t>projects. This </a:t>
            </a:r>
            <a:r>
              <a:rPr lang="en-GB" sz="2000" dirty="0"/>
              <a:t>has been promoted through </a:t>
            </a:r>
            <a:r>
              <a:rPr lang="en-GB" sz="2000" dirty="0" smtClean="0"/>
              <a:t>their </a:t>
            </a:r>
            <a:r>
              <a:rPr lang="en-GB" sz="2000" dirty="0"/>
              <a:t>QI </a:t>
            </a:r>
            <a:r>
              <a:rPr lang="en-GB" sz="2000" dirty="0" smtClean="0"/>
              <a:t>networks; and </a:t>
            </a:r>
            <a:r>
              <a:rPr lang="en-GB" sz="2000" dirty="0"/>
              <a:t>support from the library service is now </a:t>
            </a:r>
            <a:r>
              <a:rPr lang="en-GB" sz="2000" dirty="0" smtClean="0"/>
              <a:t>also highlighted </a:t>
            </a:r>
            <a:r>
              <a:rPr lang="en-GB" sz="2000" dirty="0"/>
              <a:t>in QI training. </a:t>
            </a:r>
            <a:endParaRPr lang="en-GB" sz="2000" dirty="0" smtClean="0"/>
          </a:p>
          <a:p>
            <a:endParaRPr lang="en-GB" sz="2000" dirty="0"/>
          </a:p>
          <a:p>
            <a:r>
              <a:rPr lang="en-GB" sz="2000" dirty="0" smtClean="0"/>
              <a:t>Further information is available on their website:</a:t>
            </a:r>
          </a:p>
          <a:p>
            <a:r>
              <a:rPr lang="en-GB" sz="2000" dirty="0">
                <a:hlinkClick r:id="rId2"/>
              </a:rPr>
              <a:t>https://www.leedslibraries.nhs.uk/resources/quality-improvement</a:t>
            </a:r>
            <a:r>
              <a:rPr lang="en-GB" sz="2000" dirty="0" smtClean="0">
                <a:hlinkClick r:id="rId2"/>
              </a:rPr>
              <a:t>/</a:t>
            </a:r>
            <a:endParaRPr lang="en-GB" sz="2000" dirty="0" smtClean="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88" y="816457"/>
            <a:ext cx="4442845" cy="5616427"/>
          </a:xfrm>
          <a:prstGeom prst="rect">
            <a:avLst/>
          </a:prstGeom>
        </p:spPr>
      </p:pic>
    </p:spTree>
    <p:extLst>
      <p:ext uri="{BB962C8B-B14F-4D97-AF65-F5344CB8AC3E}">
        <p14:creationId xmlns:p14="http://schemas.microsoft.com/office/powerpoint/2010/main" val="2473581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18529" y="6041543"/>
            <a:ext cx="2554942" cy="605786"/>
          </a:xfrm>
        </p:spPr>
        <p:txBody>
          <a:bodyPr vert="horz" lIns="91440" tIns="45720" rIns="91440" bIns="45720" rtlCol="0" anchor="t">
            <a:noAutofit/>
          </a:bodyPr>
          <a:lstStyle/>
          <a:p>
            <a:r>
              <a:rPr lang="en-GB" sz="3600" dirty="0">
                <a:cs typeface="Calibri"/>
              </a:rPr>
              <a:t>#YOHHLNet</a:t>
            </a:r>
            <a:endParaRPr lang="en-US" sz="3600">
              <a:cs typeface="Calibri"/>
            </a:endParaRPr>
          </a:p>
        </p:txBody>
      </p:sp>
      <p:pic>
        <p:nvPicPr>
          <p:cNvPr id="4" name="Picture 4" descr="A picture containing text&#10;&#10;Description automatically generated">
            <a:extLst>
              <a:ext uri="{FF2B5EF4-FFF2-40B4-BE49-F238E27FC236}">
                <a16:creationId xmlns:a16="http://schemas.microsoft.com/office/drawing/2014/main" id="{982EDFD6-7C4D-4809-B11E-F4D312812130}"/>
              </a:ext>
            </a:extLst>
          </p:cNvPr>
          <p:cNvPicPr>
            <a:picLocks noChangeAspect="1"/>
          </p:cNvPicPr>
          <p:nvPr/>
        </p:nvPicPr>
        <p:blipFill>
          <a:blip r:embed="rId2"/>
          <a:stretch>
            <a:fillRect/>
          </a:stretch>
        </p:blipFill>
        <p:spPr>
          <a:xfrm>
            <a:off x="217178" y="141246"/>
            <a:ext cx="3904286" cy="1933447"/>
          </a:xfrm>
          <a:prstGeom prst="rect">
            <a:avLst/>
          </a:prstGeom>
        </p:spPr>
      </p:pic>
      <p:sp>
        <p:nvSpPr>
          <p:cNvPr id="2" name="TextBox 1">
            <a:extLst>
              <a:ext uri="{FF2B5EF4-FFF2-40B4-BE49-F238E27FC236}">
                <a16:creationId xmlns:a16="http://schemas.microsoft.com/office/drawing/2014/main" id="{5819F130-328E-48A4-B453-647A5AC62DB4}"/>
              </a:ext>
            </a:extLst>
          </p:cNvPr>
          <p:cNvSpPr txBox="1"/>
          <p:nvPr/>
        </p:nvSpPr>
        <p:spPr>
          <a:xfrm>
            <a:off x="1620371" y="2270312"/>
            <a:ext cx="8951258"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200" b="1" dirty="0"/>
              <a:t>Welcome &amp; Introduction</a:t>
            </a:r>
          </a:p>
          <a:p>
            <a:pPr algn="ctr"/>
            <a:r>
              <a:rPr lang="en-GB" sz="6000" dirty="0">
                <a:cs typeface="Calibri"/>
              </a:rPr>
              <a:t>- David Stewart</a:t>
            </a:r>
            <a:endParaRPr lang="en-GB" sz="7200" b="1" dirty="0">
              <a:cs typeface="Calibri"/>
            </a:endParaRPr>
          </a:p>
        </p:txBody>
      </p:sp>
    </p:spTree>
    <p:extLst>
      <p:ext uri="{BB962C8B-B14F-4D97-AF65-F5344CB8AC3E}">
        <p14:creationId xmlns:p14="http://schemas.microsoft.com/office/powerpoint/2010/main" val="327810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TotalTime>
  <Words>770</Words>
  <Application>Microsoft Office PowerPoint</Application>
  <PresentationFormat>Widescreen</PresentationFormat>
  <Paragraphs>103</Paragraphs>
  <Slides>28</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28</vt:i4>
      </vt:variant>
    </vt:vector>
  </HeadingPairs>
  <TitlesOfParts>
    <vt:vector size="43" baseType="lpstr">
      <vt:lpstr>Arial</vt:lpstr>
      <vt:lpstr>Calibri</vt:lpstr>
      <vt:lpstr>Calibri Light</vt:lpstr>
      <vt:lpstr>Century Gothic</vt:lpstr>
      <vt:lpstr>Helvetica Neue</vt:lpstr>
      <vt:lpstr>Helvetica Neue Light</vt:lpstr>
      <vt:lpstr>Helvetica Neue Medium</vt:lpstr>
      <vt:lpstr>Lato</vt:lpstr>
      <vt:lpstr>Lato Regular</vt:lpstr>
      <vt:lpstr>Merriweather Regular</vt:lpstr>
      <vt:lpstr>Times New Roman</vt:lpstr>
      <vt:lpstr>Wingdings 3</vt:lpstr>
      <vt:lpstr>Office Theme</vt:lpstr>
      <vt:lpstr>Slice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Seasonal Reflections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Rumination</vt:lpstr>
      <vt:lpstr>A reflective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Morrisroe Francine;Librarian</dc:creator>
  <cp:lastModifiedBy>Morrisroe Francine; Librarian</cp:lastModifiedBy>
  <cp:revision>248</cp:revision>
  <dcterms:created xsi:type="dcterms:W3CDTF">2020-12-01T15:35:28Z</dcterms:created>
  <dcterms:modified xsi:type="dcterms:W3CDTF">2020-12-10T14:24:10Z</dcterms:modified>
</cp:coreProperties>
</file>