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444" r:id="rId4"/>
    <p:sldId id="410" r:id="rId5"/>
    <p:sldId id="409" r:id="rId6"/>
    <p:sldId id="277" r:id="rId7"/>
    <p:sldId id="273" r:id="rId8"/>
    <p:sldId id="437" r:id="rId9"/>
    <p:sldId id="442" r:id="rId10"/>
    <p:sldId id="44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78"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lafiles\CLA-Departments\Operations\DISTRIBUTIONS\DISTRIBUTIONS%20BY%20YEAR\2020-2021\2020-21%20NHS%20License%20Plus\England\YTD\NHS%20England%20September%202020%20YTD.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ames.bennett\Desktop\Temporary%20Files\BL%20Licence%20Plus%20data\NHS%20England%20October%202019-Mar%202020.csv"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james.bennett\Desktop\Temporary%20Files\BL%20Licence%20Plus%20data\NHS%20England%20October%202019-Mar%202020.csv" TargetMode="Externa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Additional Units - April to</a:t>
            </a:r>
            <a:r>
              <a:rPr lang="en-US" baseline="0"/>
              <a:t> September 2020</a:t>
            </a:r>
            <a:endParaRPr lang="en-US"/>
          </a:p>
        </c:rich>
      </c:tx>
      <c:layout>
        <c:manualLayout>
          <c:xMode val="edge"/>
          <c:yMode val="edge"/>
          <c:x val="0.22779855643044619"/>
          <c:y val="2.7777777777777776E-2"/>
        </c:manualLayout>
      </c:layout>
      <c:overlay val="0"/>
    </c:title>
    <c:autoTitleDeleted val="0"/>
    <c:plotArea>
      <c:layout/>
      <c:barChart>
        <c:barDir val="col"/>
        <c:grouping val="clustered"/>
        <c:varyColors val="0"/>
        <c:ser>
          <c:idx val="0"/>
          <c:order val="0"/>
          <c:tx>
            <c:strRef>
              <c:f>YTD!$AF$18</c:f>
              <c:strCache>
                <c:ptCount val="1"/>
                <c:pt idx="0">
                  <c:v>Units</c:v>
                </c:pt>
              </c:strCache>
            </c:strRef>
          </c:tx>
          <c:invertIfNegative val="0"/>
          <c:cat>
            <c:strRef>
              <c:f>YTD!$AE$19:$AE$22</c:f>
              <c:strCache>
                <c:ptCount val="4"/>
                <c:pt idx="0">
                  <c:v>British Library</c:v>
                </c:pt>
                <c:pt idx="1">
                  <c:v>Reprints Desk</c:v>
                </c:pt>
                <c:pt idx="2">
                  <c:v>Royal Society of Medicine</c:v>
                </c:pt>
                <c:pt idx="3">
                  <c:v>Delivered</c:v>
                </c:pt>
              </c:strCache>
            </c:strRef>
          </c:cat>
          <c:val>
            <c:numRef>
              <c:f>YTD!$AF$19:$AF$22</c:f>
              <c:numCache>
                <c:formatCode>_-* #,##0_-;\-* #,##0_-;_-* "-"??_-;_-@_-</c:formatCode>
                <c:ptCount val="4"/>
                <c:pt idx="0">
                  <c:v>1243</c:v>
                </c:pt>
                <c:pt idx="1">
                  <c:v>2985</c:v>
                </c:pt>
                <c:pt idx="2">
                  <c:v>0</c:v>
                </c:pt>
                <c:pt idx="3">
                  <c:v>4228</c:v>
                </c:pt>
              </c:numCache>
            </c:numRef>
          </c:val>
          <c:extLst xmlns:c16r2="http://schemas.microsoft.com/office/drawing/2015/06/chart">
            <c:ext xmlns:c16="http://schemas.microsoft.com/office/drawing/2014/chart" uri="{C3380CC4-5D6E-409C-BE32-E72D297353CC}">
              <c16:uniqueId val="{00000000-3BDD-46A5-86BF-6EE017AD8DA7}"/>
            </c:ext>
          </c:extLst>
        </c:ser>
        <c:dLbls>
          <c:showLegendKey val="0"/>
          <c:showVal val="0"/>
          <c:showCatName val="0"/>
          <c:showSerName val="0"/>
          <c:showPercent val="0"/>
          <c:showBubbleSize val="0"/>
        </c:dLbls>
        <c:gapWidth val="150"/>
        <c:axId val="164709120"/>
        <c:axId val="164710656"/>
      </c:barChart>
      <c:catAx>
        <c:axId val="164709120"/>
        <c:scaling>
          <c:orientation val="minMax"/>
        </c:scaling>
        <c:delete val="0"/>
        <c:axPos val="b"/>
        <c:numFmt formatCode="General" sourceLinked="0"/>
        <c:majorTickMark val="none"/>
        <c:minorTickMark val="none"/>
        <c:tickLblPos val="nextTo"/>
        <c:crossAx val="164710656"/>
        <c:crosses val="autoZero"/>
        <c:auto val="1"/>
        <c:lblAlgn val="ctr"/>
        <c:lblOffset val="100"/>
        <c:noMultiLvlLbl val="0"/>
      </c:catAx>
      <c:valAx>
        <c:axId val="164710656"/>
        <c:scaling>
          <c:orientation val="minMax"/>
        </c:scaling>
        <c:delete val="0"/>
        <c:axPos val="l"/>
        <c:majorGridlines/>
        <c:title>
          <c:tx>
            <c:rich>
              <a:bodyPr/>
              <a:lstStyle/>
              <a:p>
                <a:pPr>
                  <a:defRPr/>
                </a:pPr>
                <a:r>
                  <a:rPr lang="en-US"/>
                  <a:t>Units</a:t>
                </a:r>
              </a:p>
            </c:rich>
          </c:tx>
          <c:layout/>
          <c:overlay val="0"/>
        </c:title>
        <c:numFmt formatCode="_-* #,##0_-;\-* #,##0_-;_-* &quot;-&quot;??_-;_-@_-" sourceLinked="1"/>
        <c:majorTickMark val="none"/>
        <c:minorTickMark val="none"/>
        <c:tickLblPos val="nextTo"/>
        <c:crossAx val="16470912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Trusts that have used Licence Plus</a:t>
            </a:r>
          </a:p>
        </c:rich>
      </c:tx>
      <c:layout/>
      <c:overlay val="0"/>
      <c:spPr>
        <a:noFill/>
        <a:ln>
          <a:noFill/>
        </a:ln>
        <a:effectLst/>
      </c:spPr>
    </c:title>
    <c:autoTitleDeleted val="0"/>
    <c:plotArea>
      <c:layout>
        <c:manualLayout>
          <c:layoutTarget val="inner"/>
          <c:xMode val="edge"/>
          <c:yMode val="edge"/>
          <c:x val="0.34338035870516187"/>
          <c:y val="0.1679979585885098"/>
          <c:w val="0.2965726159230096"/>
          <c:h val="0.49428769320501598"/>
        </c:manualLayout>
      </c:layout>
      <c:pieChart>
        <c:varyColors val="1"/>
        <c:ser>
          <c:idx val="0"/>
          <c:order val="0"/>
          <c:dPt>
            <c:idx val="0"/>
            <c:bubble3D val="0"/>
            <c:spPr>
              <a:solidFill>
                <a:srgbClr val="B6CE35"/>
              </a:solidFill>
              <a:ln w="19050">
                <a:solidFill>
                  <a:schemeClr val="lt1"/>
                </a:solidFill>
              </a:ln>
              <a:effectLst/>
            </c:spPr>
            <c:extLst xmlns:c16r2="http://schemas.microsoft.com/office/drawing/2015/06/chart">
              <c:ext xmlns:c16="http://schemas.microsoft.com/office/drawing/2014/chart" uri="{C3380CC4-5D6E-409C-BE32-E72D297353CC}">
                <c16:uniqueId val="{00000001-71BF-4AD3-A81E-E3158474CFF3}"/>
              </c:ext>
            </c:extLst>
          </c:dPt>
          <c:dPt>
            <c:idx val="1"/>
            <c:bubble3D val="0"/>
            <c:spPr>
              <a:solidFill>
                <a:srgbClr val="006778">
                  <a:alpha val="5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71BF-4AD3-A81E-E3158474CFF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1BF-4AD3-A81E-E3158474CFF3}"/>
              </c:ext>
            </c:extLst>
          </c:dPt>
          <c:dLbls>
            <c:dLbl>
              <c:idx val="1"/>
              <c:layout>
                <c:manualLayout>
                  <c:x val="7.6396981627296592E-2"/>
                  <c:y val="-0.153764216972878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1BF-4AD3-A81E-E3158474CFF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'NHS England October 2019-Mar 20'!$A$65:$A$67</c:f>
              <c:strCache>
                <c:ptCount val="3"/>
                <c:pt idx="0">
                  <c:v>Previously used BL and now use CLA LPDD</c:v>
                </c:pt>
                <c:pt idx="1">
                  <c:v>Never used BL but now use CLA LPDD</c:v>
                </c:pt>
                <c:pt idx="2">
                  <c:v>Previously used BL but not yet using CLA LPDD</c:v>
                </c:pt>
              </c:strCache>
            </c:strRef>
          </c:cat>
          <c:val>
            <c:numRef>
              <c:f>'NHS England October 2019-Mar 20'!$B$65:$B$67</c:f>
              <c:numCache>
                <c:formatCode>General</c:formatCode>
                <c:ptCount val="3"/>
                <c:pt idx="0">
                  <c:v>42</c:v>
                </c:pt>
                <c:pt idx="1">
                  <c:v>70</c:v>
                </c:pt>
                <c:pt idx="2">
                  <c:v>17</c:v>
                </c:pt>
              </c:numCache>
            </c:numRef>
          </c:val>
          <c:extLst xmlns:c16r2="http://schemas.microsoft.com/office/drawing/2015/06/chart">
            <c:ext xmlns:c16="http://schemas.microsoft.com/office/drawing/2014/chart" uri="{C3380CC4-5D6E-409C-BE32-E72D297353CC}">
              <c16:uniqueId val="{00000006-71BF-4AD3-A81E-E3158474CFF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All Trusts (223)</a:t>
            </a:r>
          </a:p>
        </c:rich>
      </c:tx>
      <c:layout/>
      <c:overlay val="0"/>
      <c:spPr>
        <a:noFill/>
        <a:ln>
          <a:noFill/>
        </a:ln>
        <a:effectLst/>
      </c:spPr>
    </c:title>
    <c:autoTitleDeleted val="0"/>
    <c:plotArea>
      <c:layout>
        <c:manualLayout>
          <c:layoutTarget val="inner"/>
          <c:xMode val="edge"/>
          <c:yMode val="edge"/>
          <c:x val="0.20658461628949962"/>
          <c:y val="0.19861823241693372"/>
          <c:w val="0.5548172562068191"/>
          <c:h val="0.55683968628773828"/>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aseline="0" dirty="0"/>
              <a:t>All Trusts (223)</a:t>
            </a:r>
          </a:p>
        </c:rich>
      </c:tx>
      <c:layout/>
      <c:overlay val="0"/>
      <c:spPr>
        <a:noFill/>
        <a:ln>
          <a:noFill/>
        </a:ln>
        <a:effectLst/>
      </c:spPr>
    </c:title>
    <c:autoTitleDeleted val="0"/>
    <c:plotArea>
      <c:layout/>
      <c:pieChart>
        <c:varyColors val="1"/>
        <c:ser>
          <c:idx val="0"/>
          <c:order val="0"/>
          <c:tx>
            <c:strRef>
              <c:f>Sheet1!$B$1</c:f>
              <c:strCache>
                <c:ptCount val="1"/>
                <c:pt idx="0">
                  <c:v>All Trusts (223)</c:v>
                </c:pt>
              </c:strCache>
            </c:strRef>
          </c:tx>
          <c:spPr>
            <a:solidFill>
              <a:srgbClr val="006778"/>
            </a:solidFill>
          </c:spPr>
          <c:dPt>
            <c:idx val="0"/>
            <c:bubble3D val="0"/>
            <c:spPr>
              <a:solidFill>
                <a:srgbClr val="006778"/>
              </a:solidFill>
              <a:ln w="19050">
                <a:solidFill>
                  <a:schemeClr val="lt1"/>
                </a:solidFill>
              </a:ln>
              <a:effectLst/>
            </c:spPr>
            <c:extLst xmlns:c16r2="http://schemas.microsoft.com/office/drawing/2015/06/chart">
              <c:ext xmlns:c16="http://schemas.microsoft.com/office/drawing/2014/chart" uri="{C3380CC4-5D6E-409C-BE32-E72D297353CC}">
                <c16:uniqueId val="{00000001-36A5-4966-BDA3-9A83B56DFED1}"/>
              </c:ext>
            </c:extLst>
          </c:dPt>
          <c:dPt>
            <c:idx val="1"/>
            <c:bubble3D val="0"/>
            <c:spPr>
              <a:solidFill>
                <a:srgbClr val="B6CE35"/>
              </a:solidFill>
              <a:ln w="19050">
                <a:solidFill>
                  <a:schemeClr val="lt1"/>
                </a:solidFill>
              </a:ln>
              <a:effectLst/>
            </c:spPr>
            <c:extLst xmlns:c16r2="http://schemas.microsoft.com/office/drawing/2015/06/chart">
              <c:ext xmlns:c16="http://schemas.microsoft.com/office/drawing/2014/chart" uri="{C3380CC4-5D6E-409C-BE32-E72D297353CC}">
                <c16:uniqueId val="{00000001-AC56-45C3-99E6-676336283D5C}"/>
              </c:ext>
            </c:extLst>
          </c:dPt>
          <c:dPt>
            <c:idx val="2"/>
            <c:bubble3D val="0"/>
            <c:spPr>
              <a:solidFill>
                <a:srgbClr val="006778"/>
              </a:solidFill>
              <a:ln w="19050">
                <a:solidFill>
                  <a:schemeClr val="lt1"/>
                </a:solidFill>
              </a:ln>
              <a:effectLst/>
            </c:spPr>
            <c:extLst xmlns:c16r2="http://schemas.microsoft.com/office/drawing/2015/06/chart">
              <c:ext xmlns:c16="http://schemas.microsoft.com/office/drawing/2014/chart" uri="{C3380CC4-5D6E-409C-BE32-E72D297353CC}">
                <c16:uniqueId val="{00000005-36A5-4966-BDA3-9A83B56DFED1}"/>
              </c:ext>
            </c:extLst>
          </c:dPt>
          <c:dPt>
            <c:idx val="3"/>
            <c:bubble3D val="0"/>
            <c:spPr>
              <a:solidFill>
                <a:srgbClr val="006778"/>
              </a:solidFill>
              <a:ln w="19050">
                <a:solidFill>
                  <a:schemeClr val="lt1"/>
                </a:solidFill>
              </a:ln>
              <a:effectLst/>
            </c:spPr>
            <c:extLst xmlns:c16r2="http://schemas.microsoft.com/office/drawing/2015/06/chart">
              <c:ext xmlns:c16="http://schemas.microsoft.com/office/drawing/2014/chart" uri="{C3380CC4-5D6E-409C-BE32-E72D297353CC}">
                <c16:uniqueId val="{00000007-36A5-4966-BDA3-9A83B56DFED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Users of CLA LPDD</c:v>
                </c:pt>
                <c:pt idx="1">
                  <c:v>Not using CLA LPDD</c:v>
                </c:pt>
              </c:strCache>
            </c:strRef>
          </c:cat>
          <c:val>
            <c:numRef>
              <c:f>Sheet1!$B$2:$B$5</c:f>
              <c:numCache>
                <c:formatCode>General</c:formatCode>
                <c:ptCount val="4"/>
                <c:pt idx="0">
                  <c:v>112</c:v>
                </c:pt>
                <c:pt idx="1">
                  <c:v>111</c:v>
                </c:pt>
              </c:numCache>
            </c:numRef>
          </c:val>
          <c:extLst xmlns:c16r2="http://schemas.microsoft.com/office/drawing/2015/06/chart">
            <c:ext xmlns:c16="http://schemas.microsoft.com/office/drawing/2014/chart" uri="{C3380CC4-5D6E-409C-BE32-E72D297353CC}">
              <c16:uniqueId val="{00000000-AC56-45C3-99E6-676336283D5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7CEF7-98E2-4EAD-8A02-DF1117791018}" type="datetimeFigureOut">
              <a:rPr lang="en-GB" smtClean="0"/>
              <a:t>30/04/2021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29EE0-C14E-4A19-B13E-BCC81CA4B329}" type="slidenum">
              <a:rPr lang="en-GB" smtClean="0"/>
              <a:t>‹#›</a:t>
            </a:fld>
            <a:endParaRPr lang="en-GB"/>
          </a:p>
        </p:txBody>
      </p:sp>
    </p:spTree>
    <p:extLst>
      <p:ext uri="{BB962C8B-B14F-4D97-AF65-F5344CB8AC3E}">
        <p14:creationId xmlns:p14="http://schemas.microsoft.com/office/powerpoint/2010/main" val="1142824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E5B5A7-856C-4FEC-BE51-D5018A036F47}" type="slidenum">
              <a:rPr lang="en-GB" smtClean="0"/>
              <a:t>4</a:t>
            </a:fld>
            <a:endParaRPr lang="en-GB"/>
          </a:p>
        </p:txBody>
      </p:sp>
    </p:spTree>
    <p:extLst>
      <p:ext uri="{BB962C8B-B14F-4D97-AF65-F5344CB8AC3E}">
        <p14:creationId xmlns:p14="http://schemas.microsoft.com/office/powerpoint/2010/main" val="106226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C0EE67B3-19D3-48B9-BAC6-34A16AB28634}" type="slidenum">
              <a:rPr lang="en-GB" smtClean="0"/>
              <a:t>5</a:t>
            </a:fld>
            <a:endParaRPr lang="en-GB"/>
          </a:p>
        </p:txBody>
      </p:sp>
    </p:spTree>
    <p:extLst>
      <p:ext uri="{BB962C8B-B14F-4D97-AF65-F5344CB8AC3E}">
        <p14:creationId xmlns:p14="http://schemas.microsoft.com/office/powerpoint/2010/main" val="349384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BE387B-9DFF-4452-830F-1097C102262E}" type="slidenum">
              <a:rPr lang="en-GB" smtClean="0"/>
              <a:t>7</a:t>
            </a:fld>
            <a:endParaRPr lang="en-GB" dirty="0"/>
          </a:p>
        </p:txBody>
      </p:sp>
    </p:spTree>
    <p:extLst>
      <p:ext uri="{BB962C8B-B14F-4D97-AF65-F5344CB8AC3E}">
        <p14:creationId xmlns:p14="http://schemas.microsoft.com/office/powerpoint/2010/main" val="165680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513B878F-8E5B-4928-A576-A81431C2A6F2}" type="slidenum">
              <a:rPr lang="en-GB" smtClean="0"/>
              <a:t>8</a:t>
            </a:fld>
            <a:endParaRPr lang="en-GB"/>
          </a:p>
        </p:txBody>
      </p:sp>
    </p:spTree>
    <p:extLst>
      <p:ext uri="{BB962C8B-B14F-4D97-AF65-F5344CB8AC3E}">
        <p14:creationId xmlns:p14="http://schemas.microsoft.com/office/powerpoint/2010/main" val="177422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112 trusts in England are now using the NHS tool. 70 of the 112 are completely new to the tool and 42 previously ordered from the British Library and the remaining 17 users of Licence Plus have not yet used the new tool. </a:t>
            </a:r>
          </a:p>
        </p:txBody>
      </p:sp>
      <p:sp>
        <p:nvSpPr>
          <p:cNvPr id="4" name="Slide Number Placeholder 3"/>
          <p:cNvSpPr>
            <a:spLocks noGrp="1"/>
          </p:cNvSpPr>
          <p:nvPr>
            <p:ph type="sldNum" sz="quarter" idx="5"/>
          </p:nvPr>
        </p:nvSpPr>
        <p:spPr/>
        <p:txBody>
          <a:bodyPr/>
          <a:lstStyle/>
          <a:p>
            <a:fld id="{513B878F-8E5B-4928-A576-A81431C2A6F2}" type="slidenum">
              <a:rPr lang="en-GB" smtClean="0"/>
              <a:t>9</a:t>
            </a:fld>
            <a:endParaRPr lang="en-GB"/>
          </a:p>
        </p:txBody>
      </p:sp>
    </p:spTree>
    <p:extLst>
      <p:ext uri="{BB962C8B-B14F-4D97-AF65-F5344CB8AC3E}">
        <p14:creationId xmlns:p14="http://schemas.microsoft.com/office/powerpoint/2010/main" val="167647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91E47A-375F-48ED-AEBC-489A0C4C5A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E20F8E3-8CAD-4765-A0EF-DBAFBA5C5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6D29258A-BD67-4033-B3A6-F8EEF8DDCE30}"/>
              </a:ext>
            </a:extLst>
          </p:cNvPr>
          <p:cNvSpPr>
            <a:spLocks noGrp="1"/>
          </p:cNvSpPr>
          <p:nvPr>
            <p:ph type="dt" sz="half" idx="10"/>
          </p:nvPr>
        </p:nvSpPr>
        <p:spPr/>
        <p:txBody>
          <a:bodyPr/>
          <a:lstStyle/>
          <a:p>
            <a:fld id="{6F7624DC-CB78-4489-9B64-48F5157E97BA}" type="datetimeFigureOut">
              <a:rPr lang="en-GB" smtClean="0"/>
              <a:t>30/04/2021</a:t>
            </a:fld>
            <a:endParaRPr lang="en-GB"/>
          </a:p>
        </p:txBody>
      </p:sp>
      <p:sp>
        <p:nvSpPr>
          <p:cNvPr id="5" name="Footer Placeholder 4">
            <a:extLst>
              <a:ext uri="{FF2B5EF4-FFF2-40B4-BE49-F238E27FC236}">
                <a16:creationId xmlns:a16="http://schemas.microsoft.com/office/drawing/2014/main" xmlns="" id="{DBC4613F-915E-4B32-9E92-8EF235C98F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9464D0A-3411-4683-9F33-78F74BC5DAA0}"/>
              </a:ext>
            </a:extLst>
          </p:cNvPr>
          <p:cNvSpPr>
            <a:spLocks noGrp="1"/>
          </p:cNvSpPr>
          <p:nvPr>
            <p:ph type="sldNum" sz="quarter" idx="12"/>
          </p:nvPr>
        </p:nvSpPr>
        <p:spPr/>
        <p:txBody>
          <a:bodyPr/>
          <a:lstStyle/>
          <a:p>
            <a:fld id="{18797022-80BE-4893-A4EB-A4D3E1E0424C}" type="slidenum">
              <a:rPr lang="en-GB" smtClean="0"/>
              <a:t>‹#›</a:t>
            </a:fld>
            <a:endParaRPr lang="en-GB"/>
          </a:p>
        </p:txBody>
      </p:sp>
    </p:spTree>
    <p:extLst>
      <p:ext uri="{BB962C8B-B14F-4D97-AF65-F5344CB8AC3E}">
        <p14:creationId xmlns:p14="http://schemas.microsoft.com/office/powerpoint/2010/main" val="246369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10AF6-4B80-4971-83ED-6D0D163AF5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98BCFF4-F146-4379-8EA2-50EED51244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85CC5AB-7EDD-4059-9DF0-47B8CB3715C2}"/>
              </a:ext>
            </a:extLst>
          </p:cNvPr>
          <p:cNvSpPr>
            <a:spLocks noGrp="1"/>
          </p:cNvSpPr>
          <p:nvPr>
            <p:ph type="dt" sz="half" idx="10"/>
          </p:nvPr>
        </p:nvSpPr>
        <p:spPr/>
        <p:txBody>
          <a:bodyPr/>
          <a:lstStyle/>
          <a:p>
            <a:fld id="{6F7624DC-CB78-4489-9B64-48F5157E97BA}" type="datetimeFigureOut">
              <a:rPr lang="en-GB" smtClean="0"/>
              <a:t>30/04/2021</a:t>
            </a:fld>
            <a:endParaRPr lang="en-GB"/>
          </a:p>
        </p:txBody>
      </p:sp>
      <p:sp>
        <p:nvSpPr>
          <p:cNvPr id="5" name="Footer Placeholder 4">
            <a:extLst>
              <a:ext uri="{FF2B5EF4-FFF2-40B4-BE49-F238E27FC236}">
                <a16:creationId xmlns:a16="http://schemas.microsoft.com/office/drawing/2014/main" xmlns="" id="{93C118EB-D26E-4BEF-BAF9-88683377B0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E57318A-4FBE-446E-AA32-B252B4629B0F}"/>
              </a:ext>
            </a:extLst>
          </p:cNvPr>
          <p:cNvSpPr>
            <a:spLocks noGrp="1"/>
          </p:cNvSpPr>
          <p:nvPr>
            <p:ph type="sldNum" sz="quarter" idx="12"/>
          </p:nvPr>
        </p:nvSpPr>
        <p:spPr/>
        <p:txBody>
          <a:bodyPr/>
          <a:lstStyle/>
          <a:p>
            <a:fld id="{18797022-80BE-4893-A4EB-A4D3E1E0424C}" type="slidenum">
              <a:rPr lang="en-GB" smtClean="0"/>
              <a:t>‹#›</a:t>
            </a:fld>
            <a:endParaRPr lang="en-GB"/>
          </a:p>
        </p:txBody>
      </p:sp>
    </p:spTree>
    <p:extLst>
      <p:ext uri="{BB962C8B-B14F-4D97-AF65-F5344CB8AC3E}">
        <p14:creationId xmlns:p14="http://schemas.microsoft.com/office/powerpoint/2010/main" val="261319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404A9D7-78F7-4C0E-A43E-24CDD1BD11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91881E8-962A-47E5-B09F-671CC272D7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E645DDD-04AE-436D-B8B5-C8992195336C}"/>
              </a:ext>
            </a:extLst>
          </p:cNvPr>
          <p:cNvSpPr>
            <a:spLocks noGrp="1"/>
          </p:cNvSpPr>
          <p:nvPr>
            <p:ph type="dt" sz="half" idx="10"/>
          </p:nvPr>
        </p:nvSpPr>
        <p:spPr/>
        <p:txBody>
          <a:bodyPr/>
          <a:lstStyle/>
          <a:p>
            <a:fld id="{6F7624DC-CB78-4489-9B64-48F5157E97BA}" type="datetimeFigureOut">
              <a:rPr lang="en-GB" smtClean="0"/>
              <a:t>30/04/2021</a:t>
            </a:fld>
            <a:endParaRPr lang="en-GB"/>
          </a:p>
        </p:txBody>
      </p:sp>
      <p:sp>
        <p:nvSpPr>
          <p:cNvPr id="5" name="Footer Placeholder 4">
            <a:extLst>
              <a:ext uri="{FF2B5EF4-FFF2-40B4-BE49-F238E27FC236}">
                <a16:creationId xmlns:a16="http://schemas.microsoft.com/office/drawing/2014/main" xmlns="" id="{A24EEA6F-9250-4DD3-AC89-3064BAF329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60BEAD5-914F-409E-8F20-E08E8F35B753}"/>
              </a:ext>
            </a:extLst>
          </p:cNvPr>
          <p:cNvSpPr>
            <a:spLocks noGrp="1"/>
          </p:cNvSpPr>
          <p:nvPr>
            <p:ph type="sldNum" sz="quarter" idx="12"/>
          </p:nvPr>
        </p:nvSpPr>
        <p:spPr/>
        <p:txBody>
          <a:bodyPr/>
          <a:lstStyle/>
          <a:p>
            <a:fld id="{18797022-80BE-4893-A4EB-A4D3E1E0424C}" type="slidenum">
              <a:rPr lang="en-GB" smtClean="0"/>
              <a:t>‹#›</a:t>
            </a:fld>
            <a:endParaRPr lang="en-GB"/>
          </a:p>
        </p:txBody>
      </p:sp>
    </p:spTree>
    <p:extLst>
      <p:ext uri="{BB962C8B-B14F-4D97-AF65-F5344CB8AC3E}">
        <p14:creationId xmlns:p14="http://schemas.microsoft.com/office/powerpoint/2010/main" val="33398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827039-BCE8-4850-B7D0-58F5CADA0B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D100510-2081-462C-8CC6-BB5AE50D3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0484F09-E80A-4266-A699-0F64ACCE971A}"/>
              </a:ext>
            </a:extLst>
          </p:cNvPr>
          <p:cNvSpPr>
            <a:spLocks noGrp="1"/>
          </p:cNvSpPr>
          <p:nvPr>
            <p:ph type="dt" sz="half" idx="10"/>
          </p:nvPr>
        </p:nvSpPr>
        <p:spPr/>
        <p:txBody>
          <a:bodyPr/>
          <a:lstStyle/>
          <a:p>
            <a:fld id="{6F7624DC-CB78-4489-9B64-48F5157E97BA}" type="datetimeFigureOut">
              <a:rPr lang="en-GB" smtClean="0"/>
              <a:t>30/04/2021</a:t>
            </a:fld>
            <a:endParaRPr lang="en-GB"/>
          </a:p>
        </p:txBody>
      </p:sp>
      <p:sp>
        <p:nvSpPr>
          <p:cNvPr id="5" name="Footer Placeholder 4">
            <a:extLst>
              <a:ext uri="{FF2B5EF4-FFF2-40B4-BE49-F238E27FC236}">
                <a16:creationId xmlns:a16="http://schemas.microsoft.com/office/drawing/2014/main" xmlns="" id="{99763D6E-86C3-4776-AE42-45D5E311C0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EBE6675-D86B-415C-8521-73EA5E45B7F9}"/>
              </a:ext>
            </a:extLst>
          </p:cNvPr>
          <p:cNvSpPr>
            <a:spLocks noGrp="1"/>
          </p:cNvSpPr>
          <p:nvPr>
            <p:ph type="sldNum" sz="quarter" idx="12"/>
          </p:nvPr>
        </p:nvSpPr>
        <p:spPr/>
        <p:txBody>
          <a:bodyPr/>
          <a:lstStyle/>
          <a:p>
            <a:fld id="{18797022-80BE-4893-A4EB-A4D3E1E0424C}" type="slidenum">
              <a:rPr lang="en-GB" smtClean="0"/>
              <a:t>‹#›</a:t>
            </a:fld>
            <a:endParaRPr lang="en-GB"/>
          </a:p>
        </p:txBody>
      </p:sp>
    </p:spTree>
    <p:extLst>
      <p:ext uri="{BB962C8B-B14F-4D97-AF65-F5344CB8AC3E}">
        <p14:creationId xmlns:p14="http://schemas.microsoft.com/office/powerpoint/2010/main" val="156224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A7812-D8FE-4D71-B9A7-203F7612AC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F8DA951-8978-4CA4-9FF0-30DDD08818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2DBF0D2-0659-4899-BB6D-327E6BAB285A}"/>
              </a:ext>
            </a:extLst>
          </p:cNvPr>
          <p:cNvSpPr>
            <a:spLocks noGrp="1"/>
          </p:cNvSpPr>
          <p:nvPr>
            <p:ph type="dt" sz="half" idx="10"/>
          </p:nvPr>
        </p:nvSpPr>
        <p:spPr/>
        <p:txBody>
          <a:bodyPr/>
          <a:lstStyle/>
          <a:p>
            <a:fld id="{6F7624DC-CB78-4489-9B64-48F5157E97BA}" type="datetimeFigureOut">
              <a:rPr lang="en-GB" smtClean="0"/>
              <a:t>30/04/2021</a:t>
            </a:fld>
            <a:endParaRPr lang="en-GB"/>
          </a:p>
        </p:txBody>
      </p:sp>
      <p:sp>
        <p:nvSpPr>
          <p:cNvPr id="5" name="Footer Placeholder 4">
            <a:extLst>
              <a:ext uri="{FF2B5EF4-FFF2-40B4-BE49-F238E27FC236}">
                <a16:creationId xmlns:a16="http://schemas.microsoft.com/office/drawing/2014/main" xmlns="" id="{CF662A70-587C-4113-B919-3CBB4F633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FFFF3B0-57D2-4F3F-8929-A517EC3452D7}"/>
              </a:ext>
            </a:extLst>
          </p:cNvPr>
          <p:cNvSpPr>
            <a:spLocks noGrp="1"/>
          </p:cNvSpPr>
          <p:nvPr>
            <p:ph type="sldNum" sz="quarter" idx="12"/>
          </p:nvPr>
        </p:nvSpPr>
        <p:spPr/>
        <p:txBody>
          <a:bodyPr/>
          <a:lstStyle/>
          <a:p>
            <a:fld id="{18797022-80BE-4893-A4EB-A4D3E1E0424C}" type="slidenum">
              <a:rPr lang="en-GB" smtClean="0"/>
              <a:t>‹#›</a:t>
            </a:fld>
            <a:endParaRPr lang="en-GB"/>
          </a:p>
        </p:txBody>
      </p:sp>
    </p:spTree>
    <p:extLst>
      <p:ext uri="{BB962C8B-B14F-4D97-AF65-F5344CB8AC3E}">
        <p14:creationId xmlns:p14="http://schemas.microsoft.com/office/powerpoint/2010/main" val="381466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5E8F85-1ED3-4C4B-A5F8-BDD85AE3FD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0F6E571-CE4F-4B81-B189-25261E3B64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346097D-2229-4611-BCEA-6EAA290F5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F000943-2762-4C56-99F5-F1DC5ACE1B25}"/>
              </a:ext>
            </a:extLst>
          </p:cNvPr>
          <p:cNvSpPr>
            <a:spLocks noGrp="1"/>
          </p:cNvSpPr>
          <p:nvPr>
            <p:ph type="dt" sz="half" idx="10"/>
          </p:nvPr>
        </p:nvSpPr>
        <p:spPr/>
        <p:txBody>
          <a:bodyPr/>
          <a:lstStyle/>
          <a:p>
            <a:fld id="{6F7624DC-CB78-4489-9B64-48F5157E97BA}" type="datetimeFigureOut">
              <a:rPr lang="en-GB" smtClean="0"/>
              <a:t>30/04/2021</a:t>
            </a:fld>
            <a:endParaRPr lang="en-GB"/>
          </a:p>
        </p:txBody>
      </p:sp>
      <p:sp>
        <p:nvSpPr>
          <p:cNvPr id="6" name="Footer Placeholder 5">
            <a:extLst>
              <a:ext uri="{FF2B5EF4-FFF2-40B4-BE49-F238E27FC236}">
                <a16:creationId xmlns:a16="http://schemas.microsoft.com/office/drawing/2014/main" xmlns="" id="{66BDAB30-BECC-4D09-A889-793474BC9C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2855EDE-B720-4E27-80BE-E63A4C004376}"/>
              </a:ext>
            </a:extLst>
          </p:cNvPr>
          <p:cNvSpPr>
            <a:spLocks noGrp="1"/>
          </p:cNvSpPr>
          <p:nvPr>
            <p:ph type="sldNum" sz="quarter" idx="12"/>
          </p:nvPr>
        </p:nvSpPr>
        <p:spPr/>
        <p:txBody>
          <a:bodyPr/>
          <a:lstStyle/>
          <a:p>
            <a:fld id="{18797022-80BE-4893-A4EB-A4D3E1E0424C}" type="slidenum">
              <a:rPr lang="en-GB" smtClean="0"/>
              <a:t>‹#›</a:t>
            </a:fld>
            <a:endParaRPr lang="en-GB"/>
          </a:p>
        </p:txBody>
      </p:sp>
    </p:spTree>
    <p:extLst>
      <p:ext uri="{BB962C8B-B14F-4D97-AF65-F5344CB8AC3E}">
        <p14:creationId xmlns:p14="http://schemas.microsoft.com/office/powerpoint/2010/main" val="262126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2257C1-0A24-47B7-B483-119F6ED767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54D25A6-4130-4181-9FB7-86EC99144C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47EDBA6-D291-4C2C-983E-739B89527A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5019F2A-B9AB-4099-8D76-4FC561A560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DF3F8E0-96BD-4F6D-9AD2-9726EA0C0A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5D073F6B-E1F6-4909-9F55-CB4CB0E53D30}"/>
              </a:ext>
            </a:extLst>
          </p:cNvPr>
          <p:cNvSpPr>
            <a:spLocks noGrp="1"/>
          </p:cNvSpPr>
          <p:nvPr>
            <p:ph type="dt" sz="half" idx="10"/>
          </p:nvPr>
        </p:nvSpPr>
        <p:spPr/>
        <p:txBody>
          <a:bodyPr/>
          <a:lstStyle/>
          <a:p>
            <a:fld id="{6F7624DC-CB78-4489-9B64-48F5157E97BA}" type="datetimeFigureOut">
              <a:rPr lang="en-GB" smtClean="0"/>
              <a:t>30/04/2021</a:t>
            </a:fld>
            <a:endParaRPr lang="en-GB"/>
          </a:p>
        </p:txBody>
      </p:sp>
      <p:sp>
        <p:nvSpPr>
          <p:cNvPr id="8" name="Footer Placeholder 7">
            <a:extLst>
              <a:ext uri="{FF2B5EF4-FFF2-40B4-BE49-F238E27FC236}">
                <a16:creationId xmlns:a16="http://schemas.microsoft.com/office/drawing/2014/main" xmlns="" id="{41EC6649-C20C-4AED-ABF2-288A04005E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CAC7726C-3A16-4B6E-8F8F-D2D1D311E2EF}"/>
              </a:ext>
            </a:extLst>
          </p:cNvPr>
          <p:cNvSpPr>
            <a:spLocks noGrp="1"/>
          </p:cNvSpPr>
          <p:nvPr>
            <p:ph type="sldNum" sz="quarter" idx="12"/>
          </p:nvPr>
        </p:nvSpPr>
        <p:spPr/>
        <p:txBody>
          <a:bodyPr/>
          <a:lstStyle/>
          <a:p>
            <a:fld id="{18797022-80BE-4893-A4EB-A4D3E1E0424C}" type="slidenum">
              <a:rPr lang="en-GB" smtClean="0"/>
              <a:t>‹#›</a:t>
            </a:fld>
            <a:endParaRPr lang="en-GB"/>
          </a:p>
        </p:txBody>
      </p:sp>
    </p:spTree>
    <p:extLst>
      <p:ext uri="{BB962C8B-B14F-4D97-AF65-F5344CB8AC3E}">
        <p14:creationId xmlns:p14="http://schemas.microsoft.com/office/powerpoint/2010/main" val="315181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E44A7-C0A4-4662-BFC9-215B074692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60A2196-2773-4A5B-9290-D4121FB69813}"/>
              </a:ext>
            </a:extLst>
          </p:cNvPr>
          <p:cNvSpPr>
            <a:spLocks noGrp="1"/>
          </p:cNvSpPr>
          <p:nvPr>
            <p:ph type="dt" sz="half" idx="10"/>
          </p:nvPr>
        </p:nvSpPr>
        <p:spPr/>
        <p:txBody>
          <a:bodyPr/>
          <a:lstStyle/>
          <a:p>
            <a:fld id="{6F7624DC-CB78-4489-9B64-48F5157E97BA}" type="datetimeFigureOut">
              <a:rPr lang="en-GB" smtClean="0"/>
              <a:t>30/04/2021</a:t>
            </a:fld>
            <a:endParaRPr lang="en-GB"/>
          </a:p>
        </p:txBody>
      </p:sp>
      <p:sp>
        <p:nvSpPr>
          <p:cNvPr id="4" name="Footer Placeholder 3">
            <a:extLst>
              <a:ext uri="{FF2B5EF4-FFF2-40B4-BE49-F238E27FC236}">
                <a16:creationId xmlns:a16="http://schemas.microsoft.com/office/drawing/2014/main" xmlns="" id="{9DBD9A7E-CE77-4D24-A7B5-C568DC01DC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F72C6D5D-4112-4DB9-A93F-409554617F56}"/>
              </a:ext>
            </a:extLst>
          </p:cNvPr>
          <p:cNvSpPr>
            <a:spLocks noGrp="1"/>
          </p:cNvSpPr>
          <p:nvPr>
            <p:ph type="sldNum" sz="quarter" idx="12"/>
          </p:nvPr>
        </p:nvSpPr>
        <p:spPr/>
        <p:txBody>
          <a:bodyPr/>
          <a:lstStyle/>
          <a:p>
            <a:fld id="{18797022-80BE-4893-A4EB-A4D3E1E0424C}" type="slidenum">
              <a:rPr lang="en-GB" smtClean="0"/>
              <a:t>‹#›</a:t>
            </a:fld>
            <a:endParaRPr lang="en-GB"/>
          </a:p>
        </p:txBody>
      </p:sp>
    </p:spTree>
    <p:extLst>
      <p:ext uri="{BB962C8B-B14F-4D97-AF65-F5344CB8AC3E}">
        <p14:creationId xmlns:p14="http://schemas.microsoft.com/office/powerpoint/2010/main" val="162264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24CB78D-9C95-4128-BD1E-F4A21D6BA245}"/>
              </a:ext>
            </a:extLst>
          </p:cNvPr>
          <p:cNvSpPr>
            <a:spLocks noGrp="1"/>
          </p:cNvSpPr>
          <p:nvPr>
            <p:ph type="dt" sz="half" idx="10"/>
          </p:nvPr>
        </p:nvSpPr>
        <p:spPr/>
        <p:txBody>
          <a:bodyPr/>
          <a:lstStyle/>
          <a:p>
            <a:fld id="{6F7624DC-CB78-4489-9B64-48F5157E97BA}" type="datetimeFigureOut">
              <a:rPr lang="en-GB" smtClean="0"/>
              <a:t>30/04/2021</a:t>
            </a:fld>
            <a:endParaRPr lang="en-GB"/>
          </a:p>
        </p:txBody>
      </p:sp>
      <p:sp>
        <p:nvSpPr>
          <p:cNvPr id="3" name="Footer Placeholder 2">
            <a:extLst>
              <a:ext uri="{FF2B5EF4-FFF2-40B4-BE49-F238E27FC236}">
                <a16:creationId xmlns:a16="http://schemas.microsoft.com/office/drawing/2014/main" xmlns="" id="{599D8D0C-E79A-4813-A3C1-DB1736B87F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C55B748-37BE-41EF-B13C-83902110A340}"/>
              </a:ext>
            </a:extLst>
          </p:cNvPr>
          <p:cNvSpPr>
            <a:spLocks noGrp="1"/>
          </p:cNvSpPr>
          <p:nvPr>
            <p:ph type="sldNum" sz="quarter" idx="12"/>
          </p:nvPr>
        </p:nvSpPr>
        <p:spPr/>
        <p:txBody>
          <a:bodyPr/>
          <a:lstStyle/>
          <a:p>
            <a:fld id="{18797022-80BE-4893-A4EB-A4D3E1E0424C}" type="slidenum">
              <a:rPr lang="en-GB" smtClean="0"/>
              <a:t>‹#›</a:t>
            </a:fld>
            <a:endParaRPr lang="en-GB"/>
          </a:p>
        </p:txBody>
      </p:sp>
    </p:spTree>
    <p:extLst>
      <p:ext uri="{BB962C8B-B14F-4D97-AF65-F5344CB8AC3E}">
        <p14:creationId xmlns:p14="http://schemas.microsoft.com/office/powerpoint/2010/main" val="290275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D6865C-D177-4A33-9C52-0B0D08355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9F1961C-2D6E-49B0-B508-9B1D77AC13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EA88A6D-9A80-4D2C-B6C3-ABE6B376D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D2B200-449C-45E2-BF28-08C050A515B4}"/>
              </a:ext>
            </a:extLst>
          </p:cNvPr>
          <p:cNvSpPr>
            <a:spLocks noGrp="1"/>
          </p:cNvSpPr>
          <p:nvPr>
            <p:ph type="dt" sz="half" idx="10"/>
          </p:nvPr>
        </p:nvSpPr>
        <p:spPr/>
        <p:txBody>
          <a:bodyPr/>
          <a:lstStyle/>
          <a:p>
            <a:fld id="{6F7624DC-CB78-4489-9B64-48F5157E97BA}" type="datetimeFigureOut">
              <a:rPr lang="en-GB" smtClean="0"/>
              <a:t>30/04/2021</a:t>
            </a:fld>
            <a:endParaRPr lang="en-GB"/>
          </a:p>
        </p:txBody>
      </p:sp>
      <p:sp>
        <p:nvSpPr>
          <p:cNvPr id="6" name="Footer Placeholder 5">
            <a:extLst>
              <a:ext uri="{FF2B5EF4-FFF2-40B4-BE49-F238E27FC236}">
                <a16:creationId xmlns:a16="http://schemas.microsoft.com/office/drawing/2014/main" xmlns="" id="{D30F6247-3FDB-4A34-95DA-7ECB36C6A6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0102FB4-34A8-43CC-9061-E1073B36FA2E}"/>
              </a:ext>
            </a:extLst>
          </p:cNvPr>
          <p:cNvSpPr>
            <a:spLocks noGrp="1"/>
          </p:cNvSpPr>
          <p:nvPr>
            <p:ph type="sldNum" sz="quarter" idx="12"/>
          </p:nvPr>
        </p:nvSpPr>
        <p:spPr/>
        <p:txBody>
          <a:bodyPr/>
          <a:lstStyle/>
          <a:p>
            <a:fld id="{18797022-80BE-4893-A4EB-A4D3E1E0424C}" type="slidenum">
              <a:rPr lang="en-GB" smtClean="0"/>
              <a:t>‹#›</a:t>
            </a:fld>
            <a:endParaRPr lang="en-GB"/>
          </a:p>
        </p:txBody>
      </p:sp>
    </p:spTree>
    <p:extLst>
      <p:ext uri="{BB962C8B-B14F-4D97-AF65-F5344CB8AC3E}">
        <p14:creationId xmlns:p14="http://schemas.microsoft.com/office/powerpoint/2010/main" val="247559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E727A-D990-4D4A-9455-ADDC20B59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02165F5B-9A6E-4FA6-8F84-2C5DD4AAE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2FE7BA58-6E0B-4B20-B0CD-95B25C284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A28E2F-96CE-41FA-917A-6CAB1F2649E6}"/>
              </a:ext>
            </a:extLst>
          </p:cNvPr>
          <p:cNvSpPr>
            <a:spLocks noGrp="1"/>
          </p:cNvSpPr>
          <p:nvPr>
            <p:ph type="dt" sz="half" idx="10"/>
          </p:nvPr>
        </p:nvSpPr>
        <p:spPr/>
        <p:txBody>
          <a:bodyPr/>
          <a:lstStyle/>
          <a:p>
            <a:fld id="{6F7624DC-CB78-4489-9B64-48F5157E97BA}" type="datetimeFigureOut">
              <a:rPr lang="en-GB" smtClean="0"/>
              <a:t>30/04/2021</a:t>
            </a:fld>
            <a:endParaRPr lang="en-GB"/>
          </a:p>
        </p:txBody>
      </p:sp>
      <p:sp>
        <p:nvSpPr>
          <p:cNvPr id="6" name="Footer Placeholder 5">
            <a:extLst>
              <a:ext uri="{FF2B5EF4-FFF2-40B4-BE49-F238E27FC236}">
                <a16:creationId xmlns:a16="http://schemas.microsoft.com/office/drawing/2014/main" xmlns="" id="{4228ACB2-34BA-4640-8210-11C3E4E473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C8C9FF7-7323-456F-B26D-55BF1E8F5F3F}"/>
              </a:ext>
            </a:extLst>
          </p:cNvPr>
          <p:cNvSpPr>
            <a:spLocks noGrp="1"/>
          </p:cNvSpPr>
          <p:nvPr>
            <p:ph type="sldNum" sz="quarter" idx="12"/>
          </p:nvPr>
        </p:nvSpPr>
        <p:spPr/>
        <p:txBody>
          <a:bodyPr/>
          <a:lstStyle/>
          <a:p>
            <a:fld id="{18797022-80BE-4893-A4EB-A4D3E1E0424C}" type="slidenum">
              <a:rPr lang="en-GB" smtClean="0"/>
              <a:t>‹#›</a:t>
            </a:fld>
            <a:endParaRPr lang="en-GB"/>
          </a:p>
        </p:txBody>
      </p:sp>
    </p:spTree>
    <p:extLst>
      <p:ext uri="{BB962C8B-B14F-4D97-AF65-F5344CB8AC3E}">
        <p14:creationId xmlns:p14="http://schemas.microsoft.com/office/powerpoint/2010/main" val="92476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392A6AE-AA6F-4321-BBD0-2E7856D88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D47DA6E-39F1-4B38-98CE-424D97C4CF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A8C1333-08EE-4344-B893-4C42DC60F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624DC-CB78-4489-9B64-48F5157E97BA}" type="datetimeFigureOut">
              <a:rPr lang="en-GB" smtClean="0"/>
              <a:t>30/04/2021</a:t>
            </a:fld>
            <a:endParaRPr lang="en-GB"/>
          </a:p>
        </p:txBody>
      </p:sp>
      <p:sp>
        <p:nvSpPr>
          <p:cNvPr id="5" name="Footer Placeholder 4">
            <a:extLst>
              <a:ext uri="{FF2B5EF4-FFF2-40B4-BE49-F238E27FC236}">
                <a16:creationId xmlns:a16="http://schemas.microsoft.com/office/drawing/2014/main" xmlns="" id="{F94586BD-2C51-47DA-B867-3A2D60A5B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D7073404-E64D-4DCE-AE55-03177C922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97022-80BE-4893-A4EB-A4D3E1E0424C}" type="slidenum">
              <a:rPr lang="en-GB" smtClean="0"/>
              <a:t>‹#›</a:t>
            </a:fld>
            <a:endParaRPr lang="en-GB"/>
          </a:p>
        </p:txBody>
      </p:sp>
    </p:spTree>
    <p:extLst>
      <p:ext uri="{BB962C8B-B14F-4D97-AF65-F5344CB8AC3E}">
        <p14:creationId xmlns:p14="http://schemas.microsoft.com/office/powerpoint/2010/main" val="3483363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po.int/marrakesh_treaty/en/"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gov.uk/guidance/changes-to-copyright-law-after-the-transition-perio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Susan.smith2@mcht.nhs.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la-nhscontent.com/"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BB3779-B2A1-4987-8ACF-2BDE4CD0C0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222" y="0"/>
            <a:ext cx="5082778" cy="6858000"/>
          </a:xfrm>
          <a:prstGeom prst="rect">
            <a:avLst/>
          </a:prstGeom>
        </p:spPr>
      </p:pic>
      <p:sp>
        <p:nvSpPr>
          <p:cNvPr id="6" name="TextBox 5">
            <a:extLst>
              <a:ext uri="{FF2B5EF4-FFF2-40B4-BE49-F238E27FC236}">
                <a16:creationId xmlns:a16="http://schemas.microsoft.com/office/drawing/2014/main" xmlns="" id="{7D655EF4-A9B7-4107-B7CE-387386DF7EAD}"/>
              </a:ext>
            </a:extLst>
          </p:cNvPr>
          <p:cNvSpPr txBox="1"/>
          <p:nvPr/>
        </p:nvSpPr>
        <p:spPr>
          <a:xfrm>
            <a:off x="834887" y="543339"/>
            <a:ext cx="6274335" cy="646331"/>
          </a:xfrm>
          <a:prstGeom prst="rect">
            <a:avLst/>
          </a:prstGeom>
          <a:noFill/>
        </p:spPr>
        <p:txBody>
          <a:bodyPr wrap="square" rtlCol="0">
            <a:spAutoFit/>
          </a:bodyPr>
          <a:lstStyle/>
          <a:p>
            <a:r>
              <a:rPr lang="en-GB" sz="3600" b="1" dirty="0">
                <a:latin typeface="Courier New" panose="02070309020205020404" pitchFamily="49" charset="0"/>
                <a:cs typeface="Courier New" panose="02070309020205020404" pitchFamily="49" charset="0"/>
              </a:rPr>
              <a:t>Copyright News</a:t>
            </a:r>
          </a:p>
        </p:txBody>
      </p:sp>
      <p:sp>
        <p:nvSpPr>
          <p:cNvPr id="7" name="TextBox 6">
            <a:extLst>
              <a:ext uri="{FF2B5EF4-FFF2-40B4-BE49-F238E27FC236}">
                <a16:creationId xmlns:a16="http://schemas.microsoft.com/office/drawing/2014/main" xmlns="" id="{B3EB51C8-234F-4770-9388-16157AF1F0C3}"/>
              </a:ext>
            </a:extLst>
          </p:cNvPr>
          <p:cNvSpPr txBox="1"/>
          <p:nvPr/>
        </p:nvSpPr>
        <p:spPr>
          <a:xfrm>
            <a:off x="834887" y="1311964"/>
            <a:ext cx="5711687" cy="369332"/>
          </a:xfrm>
          <a:prstGeom prst="rect">
            <a:avLst/>
          </a:prstGeom>
          <a:solidFill>
            <a:srgbClr val="FF0000"/>
          </a:solidFill>
        </p:spPr>
        <p:txBody>
          <a:bodyPr wrap="square" rtlCol="0">
            <a:spAutoFit/>
          </a:bodyPr>
          <a:lstStyle/>
          <a:p>
            <a:r>
              <a:rPr lang="en-GB" b="1" dirty="0">
                <a:solidFill>
                  <a:schemeClr val="bg1"/>
                </a:solidFill>
                <a:latin typeface="Courier New" panose="02070309020205020404" pitchFamily="49" charset="0"/>
                <a:cs typeface="Courier New" panose="02070309020205020404" pitchFamily="49" charset="0"/>
              </a:rPr>
              <a:t>Copyright Countdown to Brexit</a:t>
            </a:r>
          </a:p>
        </p:txBody>
      </p:sp>
      <p:sp>
        <p:nvSpPr>
          <p:cNvPr id="8" name="Rectangle 7">
            <a:extLst>
              <a:ext uri="{FF2B5EF4-FFF2-40B4-BE49-F238E27FC236}">
                <a16:creationId xmlns:a16="http://schemas.microsoft.com/office/drawing/2014/main" xmlns="" id="{42DD50AA-01A6-41A2-9D2E-B89222366EFC}"/>
              </a:ext>
            </a:extLst>
          </p:cNvPr>
          <p:cNvSpPr/>
          <p:nvPr/>
        </p:nvSpPr>
        <p:spPr>
          <a:xfrm>
            <a:off x="881269" y="2178183"/>
            <a:ext cx="6096000" cy="3970318"/>
          </a:xfrm>
          <a:prstGeom prst="rect">
            <a:avLst/>
          </a:prstGeom>
        </p:spPr>
        <p:txBody>
          <a:bodyPr>
            <a:spAutoFit/>
          </a:bodyPr>
          <a:lstStyle/>
          <a:p>
            <a:pPr marL="285750" indent="-285750">
              <a:buFont typeface="Arial" panose="020B0604020202020204" pitchFamily="34" charset="0"/>
              <a:buChar char="•"/>
            </a:pPr>
            <a:r>
              <a:rPr lang="en-GB" dirty="0">
                <a:latin typeface="Courier New" panose="02070309020205020404" pitchFamily="49" charset="0"/>
                <a:cs typeface="Courier New" panose="02070309020205020404" pitchFamily="49" charset="0"/>
              </a:rPr>
              <a:t>Orphan works exception will no longer apply to UK-based institutions</a:t>
            </a:r>
          </a:p>
          <a:p>
            <a:endParaRPr lang="en-US" dirty="0">
              <a:solidFill>
                <a:srgbClr val="0B0C0C"/>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GB" dirty="0">
                <a:latin typeface="Courier New" panose="02070309020205020404" pitchFamily="49" charset="0"/>
                <a:cs typeface="Courier New" panose="02070309020205020404" pitchFamily="49" charset="0"/>
              </a:rPr>
              <a:t>Agreement to sign up to The Marrakesh Treaty will not be in place.  This governs improved access to accessible content </a:t>
            </a:r>
          </a:p>
          <a:p>
            <a:r>
              <a:rPr lang="en-GB" dirty="0">
                <a:latin typeface="Courier New" panose="02070309020205020404" pitchFamily="49" charset="0"/>
                <a:cs typeface="Courier New" panose="02070309020205020404" pitchFamily="49" charset="0"/>
                <a:hlinkClick r:id="rId3"/>
              </a:rPr>
              <a:t>https://www.wipo.int/marrakesh_treaty/en/</a:t>
            </a:r>
            <a:endParaRPr lang="en-GB" dirty="0">
              <a:latin typeface="Courier New" panose="02070309020205020404" pitchFamily="49" charset="0"/>
              <a:cs typeface="Courier New" panose="02070309020205020404" pitchFamily="49" charset="0"/>
            </a:endParaRPr>
          </a:p>
          <a:p>
            <a:endParaRPr lang="en-GB"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altLang="en-US" dirty="0">
                <a:solidFill>
                  <a:srgbClr val="0B0C0C"/>
                </a:solidFill>
                <a:latin typeface="Courier New" panose="02070309020205020404" pitchFamily="49" charset="0"/>
                <a:cs typeface="Courier New" panose="02070309020205020404" pitchFamily="49" charset="0"/>
              </a:rPr>
              <a:t>Portability Regulation will cease to apply to UK-EEA travel from 1 January 2021</a:t>
            </a:r>
          </a:p>
          <a:p>
            <a:r>
              <a:rPr lang="en-GB" dirty="0">
                <a:latin typeface="Courier New" panose="02070309020205020404" pitchFamily="49" charset="0"/>
                <a:cs typeface="Courier New" panose="02070309020205020404" pitchFamily="49" charset="0"/>
              </a:rPr>
              <a:t> </a:t>
            </a:r>
          </a:p>
          <a:p>
            <a:endParaRPr lang="en-GB" dirty="0"/>
          </a:p>
        </p:txBody>
      </p:sp>
      <p:sp>
        <p:nvSpPr>
          <p:cNvPr id="13" name="Rectangle 12">
            <a:extLst>
              <a:ext uri="{FF2B5EF4-FFF2-40B4-BE49-F238E27FC236}">
                <a16:creationId xmlns:a16="http://schemas.microsoft.com/office/drawing/2014/main" xmlns="" id="{77B8BA95-FABB-4C59-8389-A531C5447CBE}"/>
              </a:ext>
            </a:extLst>
          </p:cNvPr>
          <p:cNvSpPr/>
          <p:nvPr/>
        </p:nvSpPr>
        <p:spPr>
          <a:xfrm>
            <a:off x="881269" y="5668330"/>
            <a:ext cx="6096000" cy="646331"/>
          </a:xfrm>
          <a:prstGeom prst="rect">
            <a:avLst/>
          </a:prstGeom>
        </p:spPr>
        <p:txBody>
          <a:bodyPr>
            <a:spAutoFit/>
          </a:bodyPr>
          <a:lstStyle/>
          <a:p>
            <a:r>
              <a:rPr lang="en-GB" dirty="0">
                <a:latin typeface="Courier New" panose="02070309020205020404" pitchFamily="49" charset="0"/>
                <a:cs typeface="Courier New" panose="02070309020205020404" pitchFamily="49" charset="0"/>
                <a:hlinkClick r:id="rId4"/>
              </a:rPr>
              <a:t>https://www.gov.uk/guidance/changes-to-copyright-law-after-the-transition-period</a:t>
            </a:r>
            <a:r>
              <a:rPr lang="en-GB"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097667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D655EF4-A9B7-4107-B7CE-387386DF7EAD}"/>
              </a:ext>
            </a:extLst>
          </p:cNvPr>
          <p:cNvSpPr txBox="1"/>
          <p:nvPr/>
        </p:nvSpPr>
        <p:spPr>
          <a:xfrm>
            <a:off x="834887" y="543339"/>
            <a:ext cx="6274335" cy="646331"/>
          </a:xfrm>
          <a:prstGeom prst="rect">
            <a:avLst/>
          </a:prstGeom>
          <a:noFill/>
        </p:spPr>
        <p:txBody>
          <a:bodyPr wrap="square" rtlCol="0">
            <a:spAutoFit/>
          </a:bodyPr>
          <a:lstStyle/>
          <a:p>
            <a:r>
              <a:rPr lang="en-GB" sz="3600" b="1" dirty="0">
                <a:latin typeface="Courier New" panose="02070309020205020404" pitchFamily="49" charset="0"/>
                <a:cs typeface="Courier New" panose="02070309020205020404" pitchFamily="49" charset="0"/>
              </a:rPr>
              <a:t>Copyright News</a:t>
            </a:r>
          </a:p>
        </p:txBody>
      </p:sp>
      <p:sp>
        <p:nvSpPr>
          <p:cNvPr id="7" name="TextBox 6">
            <a:extLst>
              <a:ext uri="{FF2B5EF4-FFF2-40B4-BE49-F238E27FC236}">
                <a16:creationId xmlns:a16="http://schemas.microsoft.com/office/drawing/2014/main" xmlns="" id="{B3EB51C8-234F-4770-9388-16157AF1F0C3}"/>
              </a:ext>
            </a:extLst>
          </p:cNvPr>
          <p:cNvSpPr txBox="1"/>
          <p:nvPr/>
        </p:nvSpPr>
        <p:spPr>
          <a:xfrm>
            <a:off x="834887" y="1311964"/>
            <a:ext cx="5711687" cy="369332"/>
          </a:xfrm>
          <a:prstGeom prst="rect">
            <a:avLst/>
          </a:prstGeom>
          <a:solidFill>
            <a:srgbClr val="FF0000"/>
          </a:solidFill>
        </p:spPr>
        <p:txBody>
          <a:bodyPr wrap="square" rtlCol="0">
            <a:spAutoFit/>
          </a:bodyPr>
          <a:lstStyle/>
          <a:p>
            <a:r>
              <a:rPr lang="en-GB" b="1" dirty="0">
                <a:solidFill>
                  <a:schemeClr val="bg1"/>
                </a:solidFill>
                <a:latin typeface="Courier New" panose="02070309020205020404" pitchFamily="49" charset="0"/>
                <a:cs typeface="Courier New" panose="02070309020205020404" pitchFamily="49" charset="0"/>
              </a:rPr>
              <a:t>First Responders</a:t>
            </a:r>
          </a:p>
        </p:txBody>
      </p:sp>
      <p:sp>
        <p:nvSpPr>
          <p:cNvPr id="8" name="Rectangle 7">
            <a:extLst>
              <a:ext uri="{FF2B5EF4-FFF2-40B4-BE49-F238E27FC236}">
                <a16:creationId xmlns:a16="http://schemas.microsoft.com/office/drawing/2014/main" xmlns="" id="{42DD50AA-01A6-41A2-9D2E-B89222366EFC}"/>
              </a:ext>
            </a:extLst>
          </p:cNvPr>
          <p:cNvSpPr/>
          <p:nvPr/>
        </p:nvSpPr>
        <p:spPr>
          <a:xfrm>
            <a:off x="881269" y="2178183"/>
            <a:ext cx="6096000" cy="3693319"/>
          </a:xfrm>
          <a:prstGeom prst="rect">
            <a:avLst/>
          </a:prstGeom>
        </p:spPr>
        <p:txBody>
          <a:bodyPr>
            <a:spAutoFit/>
          </a:bodyPr>
          <a:lstStyle/>
          <a:p>
            <a:pPr marL="285750" indent="-285750">
              <a:buFont typeface="Arial" panose="020B0604020202020204" pitchFamily="34" charset="0"/>
              <a:buChar char="•"/>
            </a:pPr>
            <a:r>
              <a:rPr lang="en-GB" altLang="en-US" b="1" dirty="0">
                <a:solidFill>
                  <a:srgbClr val="0B0C0C"/>
                </a:solidFill>
                <a:latin typeface="Courier New" panose="02070309020205020404" pitchFamily="49" charset="0"/>
                <a:cs typeface="Courier New" panose="02070309020205020404" pitchFamily="49" charset="0"/>
              </a:rPr>
              <a:t>Copyright First Responders Needs You!!!!</a:t>
            </a:r>
          </a:p>
          <a:p>
            <a:pPr marL="285750" indent="-285750">
              <a:buFont typeface="Arial" panose="020B0604020202020204" pitchFamily="34" charset="0"/>
              <a:buChar char="•"/>
            </a:pPr>
            <a:endParaRPr lang="en-GB" altLang="en-US" dirty="0">
              <a:solidFill>
                <a:srgbClr val="0B0C0C"/>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GB" altLang="en-US" dirty="0">
                <a:solidFill>
                  <a:srgbClr val="0B0C0C"/>
                </a:solidFill>
                <a:latin typeface="Courier New" panose="02070309020205020404" pitchFamily="49" charset="0"/>
                <a:cs typeface="Courier New" panose="02070309020205020404" pitchFamily="49" charset="0"/>
              </a:rPr>
              <a:t>Volunteer required to support queries from the North of England</a:t>
            </a:r>
          </a:p>
          <a:p>
            <a:pPr marL="285750" indent="-285750">
              <a:buFont typeface="Arial" panose="020B0604020202020204" pitchFamily="34" charset="0"/>
              <a:buChar char="•"/>
            </a:pPr>
            <a:endParaRPr lang="en-GB" altLang="en-US" dirty="0">
              <a:solidFill>
                <a:srgbClr val="0B0C0C"/>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GB" altLang="en-US" dirty="0">
                <a:solidFill>
                  <a:srgbClr val="0B0C0C"/>
                </a:solidFill>
                <a:latin typeface="Courier New" panose="02070309020205020404" pitchFamily="49" charset="0"/>
                <a:cs typeface="Courier New" panose="02070309020205020404" pitchFamily="49" charset="0"/>
              </a:rPr>
              <a:t>Opportunity to work alongside Copyright Licensing Agency to improve access to information</a:t>
            </a:r>
          </a:p>
          <a:p>
            <a:pPr marL="285750" indent="-285750">
              <a:buFont typeface="Arial" panose="020B0604020202020204" pitchFamily="34" charset="0"/>
              <a:buChar char="•"/>
            </a:pPr>
            <a:endParaRPr lang="en-GB" altLang="en-US" dirty="0">
              <a:solidFill>
                <a:srgbClr val="0B0C0C"/>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GB" altLang="en-US" dirty="0">
                <a:solidFill>
                  <a:srgbClr val="0B0C0C"/>
                </a:solidFill>
                <a:latin typeface="Courier New" panose="02070309020205020404" pitchFamily="49" charset="0"/>
                <a:cs typeface="Courier New" panose="02070309020205020404" pitchFamily="49" charset="0"/>
              </a:rPr>
              <a:t>Full support given to help build your knowledge of copyright issues</a:t>
            </a:r>
            <a:endParaRPr lang="en-US" altLang="en-US" dirty="0">
              <a:solidFill>
                <a:srgbClr val="0B0C0C"/>
              </a:solidFill>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 </a:t>
            </a:r>
          </a:p>
          <a:p>
            <a:endParaRPr lang="en-GB" dirty="0"/>
          </a:p>
        </p:txBody>
      </p:sp>
      <p:sp>
        <p:nvSpPr>
          <p:cNvPr id="2" name="TextBox 1">
            <a:extLst>
              <a:ext uri="{FF2B5EF4-FFF2-40B4-BE49-F238E27FC236}">
                <a16:creationId xmlns:a16="http://schemas.microsoft.com/office/drawing/2014/main" xmlns="" id="{E430B19E-429D-4C81-8FA2-ACB12145CBFF}"/>
              </a:ext>
            </a:extLst>
          </p:cNvPr>
          <p:cNvSpPr txBox="1"/>
          <p:nvPr/>
        </p:nvSpPr>
        <p:spPr>
          <a:xfrm>
            <a:off x="881269" y="5560077"/>
            <a:ext cx="5917096" cy="923330"/>
          </a:xfrm>
          <a:prstGeom prst="rect">
            <a:avLst/>
          </a:prstGeom>
          <a:noFill/>
        </p:spPr>
        <p:txBody>
          <a:bodyPr wrap="square" rtlCol="0">
            <a:spAutoFit/>
          </a:bodyPr>
          <a:lstStyle/>
          <a:p>
            <a:r>
              <a:rPr lang="en-GB" dirty="0">
                <a:latin typeface="Courier New" panose="02070309020205020404" pitchFamily="49" charset="0"/>
                <a:cs typeface="Courier New" panose="02070309020205020404" pitchFamily="49" charset="0"/>
              </a:rPr>
              <a:t>Interested contact: </a:t>
            </a:r>
            <a:r>
              <a:rPr lang="en-GB" dirty="0">
                <a:latin typeface="Courier New" panose="02070309020205020404" pitchFamily="49" charset="0"/>
                <a:cs typeface="Courier New" panose="02070309020205020404" pitchFamily="49" charset="0"/>
                <a:hlinkClick r:id="rId2"/>
              </a:rPr>
              <a:t>Susan.smith2@mcht.nhs.uk</a:t>
            </a:r>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01270 273172</a:t>
            </a:r>
          </a:p>
        </p:txBody>
      </p:sp>
      <p:pic>
        <p:nvPicPr>
          <p:cNvPr id="4" name="Picture 3">
            <a:extLst>
              <a:ext uri="{FF2B5EF4-FFF2-40B4-BE49-F238E27FC236}">
                <a16:creationId xmlns:a16="http://schemas.microsoft.com/office/drawing/2014/main" xmlns="" id="{564953BF-4CA1-4E20-B5C8-FBBC4305D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222" y="0"/>
            <a:ext cx="7762313" cy="6858000"/>
          </a:xfrm>
          <a:prstGeom prst="rect">
            <a:avLst/>
          </a:prstGeom>
        </p:spPr>
      </p:pic>
    </p:spTree>
    <p:extLst>
      <p:ext uri="{BB962C8B-B14F-4D97-AF65-F5344CB8AC3E}">
        <p14:creationId xmlns:p14="http://schemas.microsoft.com/office/powerpoint/2010/main" val="323740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D655EF4-A9B7-4107-B7CE-387386DF7EAD}"/>
              </a:ext>
            </a:extLst>
          </p:cNvPr>
          <p:cNvSpPr txBox="1"/>
          <p:nvPr/>
        </p:nvSpPr>
        <p:spPr>
          <a:xfrm>
            <a:off x="834887" y="543339"/>
            <a:ext cx="6274335" cy="646331"/>
          </a:xfrm>
          <a:prstGeom prst="rect">
            <a:avLst/>
          </a:prstGeom>
          <a:noFill/>
        </p:spPr>
        <p:txBody>
          <a:bodyPr wrap="square" rtlCol="0">
            <a:spAutoFit/>
          </a:bodyPr>
          <a:lstStyle/>
          <a:p>
            <a:r>
              <a:rPr lang="en-GB" sz="3600" b="1" dirty="0">
                <a:latin typeface="Courier New" panose="02070309020205020404" pitchFamily="49" charset="0"/>
                <a:cs typeface="Courier New" panose="02070309020205020404" pitchFamily="49" charset="0"/>
              </a:rPr>
              <a:t>Copyright News</a:t>
            </a:r>
          </a:p>
        </p:txBody>
      </p:sp>
      <p:sp>
        <p:nvSpPr>
          <p:cNvPr id="7" name="TextBox 6">
            <a:extLst>
              <a:ext uri="{FF2B5EF4-FFF2-40B4-BE49-F238E27FC236}">
                <a16:creationId xmlns:a16="http://schemas.microsoft.com/office/drawing/2014/main" xmlns="" id="{B3EB51C8-234F-4770-9388-16157AF1F0C3}"/>
              </a:ext>
            </a:extLst>
          </p:cNvPr>
          <p:cNvSpPr txBox="1"/>
          <p:nvPr/>
        </p:nvSpPr>
        <p:spPr>
          <a:xfrm>
            <a:off x="834887" y="1311964"/>
            <a:ext cx="5711687" cy="369332"/>
          </a:xfrm>
          <a:prstGeom prst="rect">
            <a:avLst/>
          </a:prstGeom>
          <a:solidFill>
            <a:srgbClr val="FF0000"/>
          </a:solidFill>
        </p:spPr>
        <p:txBody>
          <a:bodyPr wrap="square" rtlCol="0">
            <a:spAutoFit/>
          </a:bodyPr>
          <a:lstStyle/>
          <a:p>
            <a:r>
              <a:rPr lang="en-GB" b="1" dirty="0">
                <a:solidFill>
                  <a:schemeClr val="bg1"/>
                </a:solidFill>
                <a:latin typeface="Courier New" panose="02070309020205020404" pitchFamily="49" charset="0"/>
                <a:cs typeface="Courier New" panose="02070309020205020404" pitchFamily="49" charset="0"/>
              </a:rPr>
              <a:t>Impact of </a:t>
            </a:r>
            <a:r>
              <a:rPr lang="en-GB" b="1" dirty="0" err="1">
                <a:solidFill>
                  <a:schemeClr val="bg1"/>
                </a:solidFill>
                <a:latin typeface="Courier New" panose="02070309020205020404" pitchFamily="49" charset="0"/>
                <a:cs typeface="Courier New" panose="02070309020205020404" pitchFamily="49" charset="0"/>
              </a:rPr>
              <a:t>Covid</a:t>
            </a:r>
            <a:r>
              <a:rPr lang="en-GB" b="1" dirty="0">
                <a:solidFill>
                  <a:schemeClr val="bg1"/>
                </a:solidFill>
                <a:latin typeface="Courier New" panose="02070309020205020404" pitchFamily="49" charset="0"/>
                <a:cs typeface="Courier New" panose="02070309020205020404" pitchFamily="49" charset="0"/>
              </a:rPr>
              <a:t> on Information Access</a:t>
            </a:r>
          </a:p>
        </p:txBody>
      </p:sp>
      <p:sp>
        <p:nvSpPr>
          <p:cNvPr id="8" name="Rectangle 7">
            <a:extLst>
              <a:ext uri="{FF2B5EF4-FFF2-40B4-BE49-F238E27FC236}">
                <a16:creationId xmlns:a16="http://schemas.microsoft.com/office/drawing/2014/main" xmlns="" id="{42DD50AA-01A6-41A2-9D2E-B89222366EFC}"/>
              </a:ext>
            </a:extLst>
          </p:cNvPr>
          <p:cNvSpPr/>
          <p:nvPr/>
        </p:nvSpPr>
        <p:spPr>
          <a:xfrm>
            <a:off x="758686" y="2129716"/>
            <a:ext cx="5864088" cy="1754326"/>
          </a:xfrm>
          <a:prstGeom prst="rect">
            <a:avLst/>
          </a:prstGeom>
        </p:spPr>
        <p:txBody>
          <a:bodyPr wrap="square">
            <a:spAutoFit/>
          </a:bodyPr>
          <a:lstStyle/>
          <a:p>
            <a:pPr marL="285750" indent="-285750">
              <a:buFont typeface="Arial" panose="020B0604020202020204" pitchFamily="34" charset="0"/>
              <a:buChar char="•"/>
            </a:pPr>
            <a:r>
              <a:rPr lang="en-GB" dirty="0">
                <a:latin typeface="Courier New" panose="02070309020205020404" pitchFamily="49" charset="0"/>
                <a:cs typeface="Courier New" panose="02070309020205020404" pitchFamily="49" charset="0"/>
              </a:rPr>
              <a:t>High price of e-book licences</a:t>
            </a:r>
          </a:p>
          <a:p>
            <a:pPr marL="285750" indent="-285750">
              <a:buFont typeface="Arial" panose="020B0604020202020204" pitchFamily="34" charset="0"/>
              <a:buChar char="•"/>
            </a:pPr>
            <a:r>
              <a:rPr lang="en-GB" dirty="0">
                <a:latin typeface="Courier New" panose="02070309020205020404" pitchFamily="49" charset="0"/>
                <a:cs typeface="Courier New" panose="02070309020205020404" pitchFamily="49" charset="0"/>
              </a:rPr>
              <a:t>The inability to licence specific items Limits to the CLA scheme </a:t>
            </a:r>
          </a:p>
          <a:p>
            <a:pPr marL="285750" indent="-285750">
              <a:buFont typeface="Arial" panose="020B0604020202020204" pitchFamily="34" charset="0"/>
              <a:buChar char="•"/>
            </a:pPr>
            <a:r>
              <a:rPr lang="en-GB" dirty="0">
                <a:latin typeface="Courier New" panose="02070309020205020404" pitchFamily="49" charset="0"/>
                <a:cs typeface="Courier New" panose="02070309020205020404" pitchFamily="49" charset="0"/>
              </a:rPr>
              <a:t>The failure of publishers to maintain generous offers</a:t>
            </a:r>
            <a:endParaRPr lang="en-GB" dirty="0"/>
          </a:p>
          <a:p>
            <a:endParaRPr lang="en-GB" dirty="0"/>
          </a:p>
        </p:txBody>
      </p:sp>
      <p:sp>
        <p:nvSpPr>
          <p:cNvPr id="9" name="Rectangle 8">
            <a:extLst>
              <a:ext uri="{FF2B5EF4-FFF2-40B4-BE49-F238E27FC236}">
                <a16:creationId xmlns:a16="http://schemas.microsoft.com/office/drawing/2014/main" xmlns="" id="{74D4EFA1-06F3-41E1-A9B4-6CD2A4E8D009}"/>
              </a:ext>
            </a:extLst>
          </p:cNvPr>
          <p:cNvSpPr/>
          <p:nvPr/>
        </p:nvSpPr>
        <p:spPr>
          <a:xfrm>
            <a:off x="758686" y="3900758"/>
            <a:ext cx="5864088" cy="923330"/>
          </a:xfrm>
          <a:prstGeom prst="rect">
            <a:avLst/>
          </a:prstGeom>
        </p:spPr>
        <p:txBody>
          <a:bodyPr wrap="square">
            <a:spAutoFit/>
          </a:bodyPr>
          <a:lstStyle/>
          <a:p>
            <a:r>
              <a:rPr lang="en-GB" b="1" dirty="0">
                <a:solidFill>
                  <a:srgbClr val="FF0000"/>
                </a:solidFill>
                <a:latin typeface="Courier New" panose="02070309020205020404" pitchFamily="49" charset="0"/>
                <a:cs typeface="Courier New" panose="02070309020205020404" pitchFamily="49" charset="0"/>
              </a:rPr>
              <a:t>Analysis of survey has no yet been completed</a:t>
            </a:r>
            <a:endParaRPr lang="en-GB" b="1" dirty="0">
              <a:solidFill>
                <a:srgbClr val="FF0000"/>
              </a:solidFill>
            </a:endParaRPr>
          </a:p>
          <a:p>
            <a:endParaRPr lang="en-GB" dirty="0"/>
          </a:p>
        </p:txBody>
      </p:sp>
      <p:sp>
        <p:nvSpPr>
          <p:cNvPr id="10" name="Rectangle 9">
            <a:extLst>
              <a:ext uri="{FF2B5EF4-FFF2-40B4-BE49-F238E27FC236}">
                <a16:creationId xmlns:a16="http://schemas.microsoft.com/office/drawing/2014/main" xmlns="" id="{DB1D97CE-85EB-4531-8AC9-A3A8D017FC45}"/>
              </a:ext>
            </a:extLst>
          </p:cNvPr>
          <p:cNvSpPr/>
          <p:nvPr/>
        </p:nvSpPr>
        <p:spPr>
          <a:xfrm>
            <a:off x="470451" y="4971152"/>
            <a:ext cx="6291470" cy="1754326"/>
          </a:xfrm>
          <a:prstGeom prst="rect">
            <a:avLst/>
          </a:prstGeom>
        </p:spPr>
        <p:txBody>
          <a:bodyPr wrap="square">
            <a:spAutoFit/>
          </a:bodyPr>
          <a:lstStyle/>
          <a:p>
            <a:r>
              <a:rPr lang="en-GB" b="1" i="1" dirty="0">
                <a:latin typeface="Courier New" panose="02070309020205020404" pitchFamily="49" charset="0"/>
                <a:cs typeface="Courier New" panose="02070309020205020404" pitchFamily="49" charset="0"/>
              </a:rPr>
              <a:t>Please record any case study or issue you have in relation to copyright.  </a:t>
            </a:r>
          </a:p>
          <a:p>
            <a:endParaRPr lang="en-GB" b="1" i="1" dirty="0">
              <a:latin typeface="Courier New" panose="02070309020205020404" pitchFamily="49" charset="0"/>
              <a:cs typeface="Courier New" panose="02070309020205020404" pitchFamily="49" charset="0"/>
            </a:endParaRPr>
          </a:p>
          <a:p>
            <a:r>
              <a:rPr lang="en-GB" b="1" i="1" dirty="0">
                <a:latin typeface="Courier New" panose="02070309020205020404" pitchFamily="49" charset="0"/>
                <a:cs typeface="Courier New" panose="02070309020205020404" pitchFamily="49" charset="0"/>
              </a:rPr>
              <a:t>These case studies change practice and drive changes to legislation.</a:t>
            </a:r>
            <a:endParaRPr lang="en-GB" b="1" i="1" dirty="0"/>
          </a:p>
          <a:p>
            <a:endParaRPr lang="en-GB" dirty="0"/>
          </a:p>
        </p:txBody>
      </p:sp>
      <p:pic>
        <p:nvPicPr>
          <p:cNvPr id="14" name="Picture 13">
            <a:extLst>
              <a:ext uri="{FF2B5EF4-FFF2-40B4-BE49-F238E27FC236}">
                <a16:creationId xmlns:a16="http://schemas.microsoft.com/office/drawing/2014/main" xmlns="" id="{E60E093A-7737-462D-8088-003B375F4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643" y="6626"/>
            <a:ext cx="5221357" cy="6858000"/>
          </a:xfrm>
          <a:prstGeom prst="rect">
            <a:avLst/>
          </a:prstGeom>
        </p:spPr>
      </p:pic>
    </p:spTree>
    <p:extLst>
      <p:ext uri="{BB962C8B-B14F-4D97-AF65-F5344CB8AC3E}">
        <p14:creationId xmlns:p14="http://schemas.microsoft.com/office/powerpoint/2010/main" val="361335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D655EF4-A9B7-4107-B7CE-387386DF7EAD}"/>
              </a:ext>
            </a:extLst>
          </p:cNvPr>
          <p:cNvSpPr txBox="1"/>
          <p:nvPr/>
        </p:nvSpPr>
        <p:spPr>
          <a:xfrm>
            <a:off x="834887" y="543339"/>
            <a:ext cx="6274335" cy="646331"/>
          </a:xfrm>
          <a:prstGeom prst="rect">
            <a:avLst/>
          </a:prstGeom>
          <a:noFill/>
        </p:spPr>
        <p:txBody>
          <a:bodyPr wrap="square" rtlCol="0">
            <a:spAutoFit/>
          </a:bodyPr>
          <a:lstStyle/>
          <a:p>
            <a:r>
              <a:rPr lang="en-GB" sz="3600" b="1" dirty="0">
                <a:latin typeface="Courier New" panose="02070309020205020404" pitchFamily="49" charset="0"/>
                <a:cs typeface="Courier New" panose="02070309020205020404" pitchFamily="49" charset="0"/>
              </a:rPr>
              <a:t>Copyright News</a:t>
            </a:r>
          </a:p>
        </p:txBody>
      </p:sp>
      <p:sp>
        <p:nvSpPr>
          <p:cNvPr id="7" name="TextBox 6">
            <a:extLst>
              <a:ext uri="{FF2B5EF4-FFF2-40B4-BE49-F238E27FC236}">
                <a16:creationId xmlns:a16="http://schemas.microsoft.com/office/drawing/2014/main" xmlns="" id="{B3EB51C8-234F-4770-9388-16157AF1F0C3}"/>
              </a:ext>
            </a:extLst>
          </p:cNvPr>
          <p:cNvSpPr txBox="1"/>
          <p:nvPr/>
        </p:nvSpPr>
        <p:spPr>
          <a:xfrm>
            <a:off x="834887" y="1311964"/>
            <a:ext cx="5711687" cy="369332"/>
          </a:xfrm>
          <a:prstGeom prst="rect">
            <a:avLst/>
          </a:prstGeom>
          <a:solidFill>
            <a:srgbClr val="FF0000"/>
          </a:solidFill>
        </p:spPr>
        <p:txBody>
          <a:bodyPr wrap="square" rtlCol="0">
            <a:spAutoFit/>
          </a:bodyPr>
          <a:lstStyle/>
          <a:p>
            <a:r>
              <a:rPr lang="en-GB" b="1" dirty="0">
                <a:solidFill>
                  <a:schemeClr val="bg1"/>
                </a:solidFill>
                <a:latin typeface="Courier New" panose="02070309020205020404" pitchFamily="49" charset="0"/>
                <a:cs typeface="Courier New" panose="02070309020205020404" pitchFamily="49" charset="0"/>
              </a:rPr>
              <a:t>AI &amp; IP Consultation</a:t>
            </a:r>
          </a:p>
        </p:txBody>
      </p:sp>
      <p:sp>
        <p:nvSpPr>
          <p:cNvPr id="8" name="Rectangle 7">
            <a:extLst>
              <a:ext uri="{FF2B5EF4-FFF2-40B4-BE49-F238E27FC236}">
                <a16:creationId xmlns:a16="http://schemas.microsoft.com/office/drawing/2014/main" xmlns="" id="{42DD50AA-01A6-41A2-9D2E-B89222366EFC}"/>
              </a:ext>
            </a:extLst>
          </p:cNvPr>
          <p:cNvSpPr/>
          <p:nvPr/>
        </p:nvSpPr>
        <p:spPr>
          <a:xfrm>
            <a:off x="758686" y="2177175"/>
            <a:ext cx="5864088" cy="4801314"/>
          </a:xfrm>
          <a:prstGeom prst="rect">
            <a:avLst/>
          </a:prstGeom>
        </p:spPr>
        <p:txBody>
          <a:bodyPr wrap="square">
            <a:spAutoFit/>
          </a:bodyPr>
          <a:lstStyle/>
          <a:p>
            <a:pPr marL="285750" indent="-285750">
              <a:buFont typeface="Arial" panose="020B0604020202020204" pitchFamily="34" charset="0"/>
              <a:buChar char="•"/>
            </a:pPr>
            <a:r>
              <a:rPr lang="en-GB" dirty="0">
                <a:latin typeface="Courier New" panose="02070309020205020404" pitchFamily="49" charset="0"/>
                <a:cs typeface="Courier New" panose="02070309020205020404" pitchFamily="49" charset="0"/>
              </a:rPr>
              <a:t>Argues that AI copyright needs to be in the copyright framework not licencing agreement</a:t>
            </a:r>
          </a:p>
          <a:p>
            <a:endParaRPr lang="en-GB"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GB" dirty="0">
                <a:latin typeface="Courier New" panose="02070309020205020404" pitchFamily="49" charset="0"/>
                <a:cs typeface="Courier New" panose="02070309020205020404" pitchFamily="49" charset="0"/>
              </a:rPr>
              <a:t>In support of an exception which permits the analysis of ‘anything recorded in the work’ and notes that some elements may be covered by data mining exceptions</a:t>
            </a:r>
          </a:p>
          <a:p>
            <a:endParaRPr lang="en-GB"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GB" dirty="0">
                <a:latin typeface="Courier New" panose="02070309020205020404" pitchFamily="49" charset="0"/>
                <a:cs typeface="Courier New" panose="02070309020205020404" pitchFamily="49" charset="0"/>
              </a:rPr>
              <a:t>Copyright should work to protect and encourage human creativity and should not be used to protect the creations of machines.</a:t>
            </a:r>
          </a:p>
          <a:p>
            <a:endParaRPr lang="en-GB" dirty="0"/>
          </a:p>
          <a:p>
            <a:endParaRPr lang="en-GB" dirty="0"/>
          </a:p>
          <a:p>
            <a:endParaRPr lang="en-GB" dirty="0"/>
          </a:p>
        </p:txBody>
      </p:sp>
      <p:pic>
        <p:nvPicPr>
          <p:cNvPr id="3" name="Picture 2">
            <a:extLst>
              <a:ext uri="{FF2B5EF4-FFF2-40B4-BE49-F238E27FC236}">
                <a16:creationId xmlns:a16="http://schemas.microsoft.com/office/drawing/2014/main" xmlns="" id="{E3AA2EB5-CF5E-4756-B4BB-AFAC233A76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7268" y="0"/>
            <a:ext cx="5223065" cy="6858000"/>
          </a:xfrm>
          <a:prstGeom prst="rect">
            <a:avLst/>
          </a:prstGeom>
        </p:spPr>
      </p:pic>
    </p:spTree>
    <p:extLst>
      <p:ext uri="{BB962C8B-B14F-4D97-AF65-F5344CB8AC3E}">
        <p14:creationId xmlns:p14="http://schemas.microsoft.com/office/powerpoint/2010/main" val="366253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33897F-5D0D-49A8-8882-C422D68F4740}"/>
              </a:ext>
            </a:extLst>
          </p:cNvPr>
          <p:cNvSpPr>
            <a:spLocks noGrp="1"/>
          </p:cNvSpPr>
          <p:nvPr>
            <p:ph type="title"/>
          </p:nvPr>
        </p:nvSpPr>
        <p:spPr>
          <a:xfrm>
            <a:off x="738031" y="808583"/>
            <a:ext cx="10268422" cy="514988"/>
          </a:xfrm>
        </p:spPr>
        <p:txBody>
          <a:bodyPr>
            <a:normAutofit/>
          </a:bodyPr>
          <a:lstStyle/>
          <a:p>
            <a:r>
              <a:rPr lang="en-GB" sz="2880" b="1" dirty="0"/>
              <a:t>Royalties Review </a:t>
            </a:r>
            <a:r>
              <a:rPr lang="en-GB" sz="2880" b="1" dirty="0">
                <a:solidFill>
                  <a:srgbClr val="00768A"/>
                </a:solidFill>
              </a:rPr>
              <a:t>- </a:t>
            </a:r>
            <a:r>
              <a:rPr lang="en-GB" sz="2880" i="1" dirty="0">
                <a:solidFill>
                  <a:srgbClr val="00768A"/>
                </a:solidFill>
              </a:rPr>
              <a:t>Breakdown by type of Data Collected 2020</a:t>
            </a:r>
            <a:endParaRPr lang="en-GB" sz="2880" i="1" dirty="0"/>
          </a:p>
        </p:txBody>
      </p:sp>
      <p:sp>
        <p:nvSpPr>
          <p:cNvPr id="12" name="Rectangle: Rounded Corners 11">
            <a:extLst>
              <a:ext uri="{FF2B5EF4-FFF2-40B4-BE49-F238E27FC236}">
                <a16:creationId xmlns:a16="http://schemas.microsoft.com/office/drawing/2014/main" xmlns="" id="{8F022C64-3756-4539-9637-E9E9AB96982A}"/>
              </a:ext>
            </a:extLst>
          </p:cNvPr>
          <p:cNvSpPr/>
          <p:nvPr/>
        </p:nvSpPr>
        <p:spPr>
          <a:xfrm>
            <a:off x="1091267" y="1462648"/>
            <a:ext cx="3118399" cy="1347547"/>
          </a:xfrm>
          <a:prstGeom prst="roundRect">
            <a:avLst/>
          </a:prstGeom>
          <a:solidFill>
            <a:srgbClr val="006373"/>
          </a:solidFill>
          <a:ln>
            <a:solidFill>
              <a:srgbClr val="00637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160" b="1" dirty="0"/>
              <a:t>Total Raw Data Received: </a:t>
            </a:r>
            <a:endParaRPr lang="en-GB" sz="2160" dirty="0"/>
          </a:p>
          <a:p>
            <a:pPr algn="ctr"/>
            <a:r>
              <a:rPr lang="en-GB" sz="3840" b="1" dirty="0"/>
              <a:t>42,645</a:t>
            </a:r>
          </a:p>
        </p:txBody>
      </p:sp>
      <p:grpSp>
        <p:nvGrpSpPr>
          <p:cNvPr id="52" name="Group 51">
            <a:extLst>
              <a:ext uri="{FF2B5EF4-FFF2-40B4-BE49-F238E27FC236}">
                <a16:creationId xmlns:a16="http://schemas.microsoft.com/office/drawing/2014/main" xmlns="" id="{04FA4504-1CC5-4C94-A2EC-E29221506471}"/>
              </a:ext>
            </a:extLst>
          </p:cNvPr>
          <p:cNvGrpSpPr/>
          <p:nvPr/>
        </p:nvGrpSpPr>
        <p:grpSpPr>
          <a:xfrm>
            <a:off x="1089600" y="2122675"/>
            <a:ext cx="10540500" cy="3520185"/>
            <a:chOff x="-9864" y="850770"/>
            <a:chExt cx="8783750" cy="2933487"/>
          </a:xfrm>
        </p:grpSpPr>
        <p:grpSp>
          <p:nvGrpSpPr>
            <p:cNvPr id="47" name="Group 46">
              <a:extLst>
                <a:ext uri="{FF2B5EF4-FFF2-40B4-BE49-F238E27FC236}">
                  <a16:creationId xmlns:a16="http://schemas.microsoft.com/office/drawing/2014/main" xmlns="" id="{C14D5AAC-1252-496D-A45D-788EB8A3E340}"/>
                </a:ext>
              </a:extLst>
            </p:cNvPr>
            <p:cNvGrpSpPr/>
            <p:nvPr/>
          </p:nvGrpSpPr>
          <p:grpSpPr>
            <a:xfrm>
              <a:off x="4122204" y="850770"/>
              <a:ext cx="4651682" cy="2206138"/>
              <a:chOff x="4232275" y="859237"/>
              <a:chExt cx="4651682" cy="2206138"/>
            </a:xfrm>
          </p:grpSpPr>
          <p:sp>
            <p:nvSpPr>
              <p:cNvPr id="18" name="Rectangle 17">
                <a:extLst>
                  <a:ext uri="{FF2B5EF4-FFF2-40B4-BE49-F238E27FC236}">
                    <a16:creationId xmlns:a16="http://schemas.microsoft.com/office/drawing/2014/main" xmlns="" id="{7575CE69-EE45-4A63-84DF-71253738E7D9}"/>
                  </a:ext>
                </a:extLst>
              </p:cNvPr>
              <p:cNvSpPr/>
              <p:nvPr/>
            </p:nvSpPr>
            <p:spPr>
              <a:xfrm>
                <a:off x="5394895" y="897501"/>
                <a:ext cx="3489062" cy="1261884"/>
              </a:xfrm>
              <a:prstGeom prst="rect">
                <a:avLst/>
              </a:prstGeom>
            </p:spPr>
            <p:txBody>
              <a:bodyPr wrap="square">
                <a:spAutoFit/>
              </a:bodyPr>
              <a:lstStyle/>
              <a:p>
                <a:r>
                  <a:rPr lang="en-GB" sz="1200" i="1" dirty="0"/>
                  <a:t>1</a:t>
                </a:r>
                <a:r>
                  <a:rPr lang="en-GB" sz="1320" i="1" dirty="0"/>
                  <a:t>)</a:t>
                </a:r>
                <a:r>
                  <a:rPr lang="en-GB" sz="1320" dirty="0"/>
                  <a:t> </a:t>
                </a:r>
                <a:r>
                  <a:rPr lang="en-US" sz="1320" b="1" dirty="0">
                    <a:solidFill>
                      <a:srgbClr val="006373"/>
                    </a:solidFill>
                  </a:rPr>
                  <a:t>Journal articles received from other libraries (ILL) - </a:t>
                </a:r>
                <a:r>
                  <a:rPr lang="en-US" sz="1320" b="1" dirty="0"/>
                  <a:t>8,385</a:t>
                </a:r>
              </a:p>
              <a:p>
                <a:r>
                  <a:rPr lang="en-GB" sz="1320" i="1" dirty="0"/>
                  <a:t>2)</a:t>
                </a:r>
                <a:r>
                  <a:rPr lang="en-GB" sz="1320" dirty="0"/>
                  <a:t> </a:t>
                </a:r>
                <a:r>
                  <a:rPr lang="en-US" sz="1320" b="1" dirty="0">
                    <a:solidFill>
                      <a:srgbClr val="006373"/>
                    </a:solidFill>
                  </a:rPr>
                  <a:t>Journals own stock articles copied internally for own users - </a:t>
                </a:r>
                <a:r>
                  <a:rPr lang="en-GB" sz="1320" b="1" dirty="0"/>
                  <a:t>2,000</a:t>
                </a:r>
              </a:p>
              <a:p>
                <a:r>
                  <a:rPr lang="en-GB" sz="1320" i="1" dirty="0"/>
                  <a:t>5)</a:t>
                </a:r>
                <a:r>
                  <a:rPr lang="en-GB" sz="1320" dirty="0"/>
                  <a:t> </a:t>
                </a:r>
                <a:r>
                  <a:rPr lang="en-US" sz="1320" b="1" dirty="0">
                    <a:solidFill>
                      <a:srgbClr val="006373"/>
                    </a:solidFill>
                  </a:rPr>
                  <a:t>Print Journals held in own library stock – </a:t>
                </a:r>
                <a:r>
                  <a:rPr lang="en-US" sz="1320" b="1" dirty="0"/>
                  <a:t>1,122</a:t>
                </a:r>
                <a:endParaRPr lang="en-GB" sz="1320" dirty="0"/>
              </a:p>
              <a:p>
                <a:r>
                  <a:rPr lang="en-GB" sz="1320" i="1" dirty="0"/>
                  <a:t>8)</a:t>
                </a:r>
                <a:r>
                  <a:rPr lang="en-GB" sz="1320" dirty="0"/>
                  <a:t> </a:t>
                </a:r>
                <a:r>
                  <a:rPr lang="en-US" sz="1320" b="1" dirty="0">
                    <a:solidFill>
                      <a:srgbClr val="006373"/>
                    </a:solidFill>
                  </a:rPr>
                  <a:t>E-journals or magazines available in own library – </a:t>
                </a:r>
                <a:r>
                  <a:rPr lang="en-US" sz="1320" b="1" dirty="0"/>
                  <a:t>145</a:t>
                </a:r>
              </a:p>
              <a:p>
                <a:r>
                  <a:rPr lang="en-GB" sz="1320" i="1" dirty="0"/>
                  <a:t>9)</a:t>
                </a:r>
                <a:r>
                  <a:rPr lang="en-GB" sz="1320" dirty="0"/>
                  <a:t> </a:t>
                </a:r>
                <a:r>
                  <a:rPr lang="en-US" sz="1320" b="1" dirty="0">
                    <a:solidFill>
                      <a:srgbClr val="006373"/>
                    </a:solidFill>
                  </a:rPr>
                  <a:t>Top Title Journals - </a:t>
                </a:r>
                <a:r>
                  <a:rPr lang="en-US" sz="1320" b="1" dirty="0"/>
                  <a:t>98</a:t>
                </a:r>
                <a:endParaRPr lang="en-GB" sz="1320" dirty="0"/>
              </a:p>
            </p:txBody>
          </p:sp>
          <p:grpSp>
            <p:nvGrpSpPr>
              <p:cNvPr id="36" name="Group 35">
                <a:extLst>
                  <a:ext uri="{FF2B5EF4-FFF2-40B4-BE49-F238E27FC236}">
                    <a16:creationId xmlns:a16="http://schemas.microsoft.com/office/drawing/2014/main" xmlns="" id="{47B59754-795E-44C2-9B0A-9AB5CFA369F0}"/>
                  </a:ext>
                </a:extLst>
              </p:cNvPr>
              <p:cNvGrpSpPr/>
              <p:nvPr/>
            </p:nvGrpSpPr>
            <p:grpSpPr>
              <a:xfrm>
                <a:off x="4232275" y="859237"/>
                <a:ext cx="1145461" cy="2206138"/>
                <a:chOff x="271818" y="500421"/>
                <a:chExt cx="1145461" cy="2206138"/>
              </a:xfrm>
            </p:grpSpPr>
            <p:grpSp>
              <p:nvGrpSpPr>
                <p:cNvPr id="35" name="Group 34">
                  <a:extLst>
                    <a:ext uri="{FF2B5EF4-FFF2-40B4-BE49-F238E27FC236}">
                      <a16:creationId xmlns:a16="http://schemas.microsoft.com/office/drawing/2014/main" xmlns="" id="{BABA470B-E6E9-4946-89D6-1CEDA0941102}"/>
                    </a:ext>
                  </a:extLst>
                </p:cNvPr>
                <p:cNvGrpSpPr/>
                <p:nvPr/>
              </p:nvGrpSpPr>
              <p:grpSpPr>
                <a:xfrm>
                  <a:off x="271818" y="500421"/>
                  <a:ext cx="659834" cy="2206138"/>
                  <a:chOff x="271818" y="500421"/>
                  <a:chExt cx="659834" cy="2206138"/>
                </a:xfrm>
              </p:grpSpPr>
              <p:cxnSp>
                <p:nvCxnSpPr>
                  <p:cNvPr id="30" name="Straight Connector 29">
                    <a:extLst>
                      <a:ext uri="{FF2B5EF4-FFF2-40B4-BE49-F238E27FC236}">
                        <a16:creationId xmlns:a16="http://schemas.microsoft.com/office/drawing/2014/main" xmlns="" id="{74A1FFC5-F272-4710-B336-F7193DFA5A1B}"/>
                      </a:ext>
                    </a:extLst>
                  </p:cNvPr>
                  <p:cNvCxnSpPr>
                    <a:cxnSpLocks/>
                  </p:cNvCxnSpPr>
                  <p:nvPr/>
                </p:nvCxnSpPr>
                <p:spPr>
                  <a:xfrm flipH="1">
                    <a:off x="298790" y="500421"/>
                    <a:ext cx="5438" cy="2206138"/>
                  </a:xfrm>
                  <a:prstGeom prst="line">
                    <a:avLst/>
                  </a:prstGeom>
                  <a:ln w="76200">
                    <a:solidFill>
                      <a:srgbClr val="006373"/>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xmlns="" id="{25E74AAF-B699-4B3E-9F8A-9B1CBEF56D12}"/>
                      </a:ext>
                    </a:extLst>
                  </p:cNvPr>
                  <p:cNvCxnSpPr>
                    <a:cxnSpLocks/>
                  </p:cNvCxnSpPr>
                  <p:nvPr/>
                </p:nvCxnSpPr>
                <p:spPr>
                  <a:xfrm flipH="1">
                    <a:off x="271818" y="1056471"/>
                    <a:ext cx="659834" cy="0"/>
                  </a:xfrm>
                  <a:prstGeom prst="line">
                    <a:avLst/>
                  </a:prstGeom>
                  <a:ln w="76200">
                    <a:solidFill>
                      <a:srgbClr val="006373"/>
                    </a:solidFill>
                  </a:ln>
                  <a:effectLst/>
                </p:spPr>
                <p:style>
                  <a:lnRef idx="2">
                    <a:schemeClr val="accent1"/>
                  </a:lnRef>
                  <a:fillRef idx="0">
                    <a:schemeClr val="accent1"/>
                  </a:fillRef>
                  <a:effectRef idx="1">
                    <a:schemeClr val="accent1"/>
                  </a:effectRef>
                  <a:fontRef idx="minor">
                    <a:schemeClr val="tx1"/>
                  </a:fontRef>
                </p:style>
              </p:cxnSp>
            </p:grpSp>
            <p:sp>
              <p:nvSpPr>
                <p:cNvPr id="5" name="Oval 4">
                  <a:extLst>
                    <a:ext uri="{FF2B5EF4-FFF2-40B4-BE49-F238E27FC236}">
                      <a16:creationId xmlns:a16="http://schemas.microsoft.com/office/drawing/2014/main" xmlns="" id="{348C3A3E-9118-417A-B087-6E8E3422D7E3}"/>
                    </a:ext>
                  </a:extLst>
                </p:cNvPr>
                <p:cNvSpPr/>
                <p:nvPr/>
              </p:nvSpPr>
              <p:spPr>
                <a:xfrm>
                  <a:off x="472721" y="630800"/>
                  <a:ext cx="944558" cy="851342"/>
                </a:xfrm>
                <a:prstGeom prst="ellipse">
                  <a:avLst/>
                </a:prstGeom>
                <a:solidFill>
                  <a:srgbClr val="B4D234"/>
                </a:solidFill>
                <a:ln>
                  <a:solidFill>
                    <a:srgbClr val="B4D23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20" b="1" dirty="0"/>
                    <a:t>Serials</a:t>
                  </a:r>
                </a:p>
              </p:txBody>
            </p:sp>
          </p:grpSp>
        </p:grpSp>
        <p:grpSp>
          <p:nvGrpSpPr>
            <p:cNvPr id="46" name="Group 45">
              <a:extLst>
                <a:ext uri="{FF2B5EF4-FFF2-40B4-BE49-F238E27FC236}">
                  <a16:creationId xmlns:a16="http://schemas.microsoft.com/office/drawing/2014/main" xmlns="" id="{44183266-1BD3-4855-B1B2-6BFF50D60175}"/>
                </a:ext>
              </a:extLst>
            </p:cNvPr>
            <p:cNvGrpSpPr/>
            <p:nvPr/>
          </p:nvGrpSpPr>
          <p:grpSpPr>
            <a:xfrm>
              <a:off x="-9863" y="1796786"/>
              <a:ext cx="4150077" cy="1137259"/>
              <a:chOff x="178103" y="1832948"/>
              <a:chExt cx="4150077" cy="1137259"/>
            </a:xfrm>
          </p:grpSpPr>
          <p:sp>
            <p:nvSpPr>
              <p:cNvPr id="23" name="Rectangle 22">
                <a:extLst>
                  <a:ext uri="{FF2B5EF4-FFF2-40B4-BE49-F238E27FC236}">
                    <a16:creationId xmlns:a16="http://schemas.microsoft.com/office/drawing/2014/main" xmlns="" id="{F253708D-4C41-43F7-BB65-39A8FB6B5F30}"/>
                  </a:ext>
                </a:extLst>
              </p:cNvPr>
              <p:cNvSpPr/>
              <p:nvPr/>
            </p:nvSpPr>
            <p:spPr>
              <a:xfrm>
                <a:off x="178103" y="1877600"/>
                <a:ext cx="2970354" cy="1092607"/>
              </a:xfrm>
              <a:prstGeom prst="rect">
                <a:avLst/>
              </a:prstGeom>
            </p:spPr>
            <p:txBody>
              <a:bodyPr wrap="square">
                <a:spAutoFit/>
              </a:bodyPr>
              <a:lstStyle/>
              <a:p>
                <a:r>
                  <a:rPr lang="en-GB" sz="1320" i="1" dirty="0"/>
                  <a:t>3)</a:t>
                </a:r>
                <a:r>
                  <a:rPr lang="en-GB" sz="1320" dirty="0"/>
                  <a:t> </a:t>
                </a:r>
                <a:r>
                  <a:rPr lang="en-US" sz="1320" b="1" dirty="0">
                    <a:solidFill>
                      <a:srgbClr val="006373"/>
                    </a:solidFill>
                  </a:rPr>
                  <a:t>ILL-Book loans for own users from other libraries – </a:t>
                </a:r>
                <a:r>
                  <a:rPr lang="en-US" sz="1320" b="1" dirty="0"/>
                  <a:t>1,430</a:t>
                </a:r>
                <a:endParaRPr lang="en-GB" sz="1320" dirty="0"/>
              </a:p>
              <a:p>
                <a:r>
                  <a:rPr lang="en-GB" sz="1320" i="1" dirty="0"/>
                  <a:t>4) </a:t>
                </a:r>
                <a:r>
                  <a:rPr lang="en-US" sz="1320" b="1" dirty="0">
                    <a:solidFill>
                      <a:srgbClr val="006373"/>
                    </a:solidFill>
                  </a:rPr>
                  <a:t>Book loans - from own stock - </a:t>
                </a:r>
                <a:r>
                  <a:rPr lang="en-GB" sz="1320" b="1" dirty="0">
                    <a:solidFill>
                      <a:srgbClr val="006373"/>
                    </a:solidFill>
                  </a:rPr>
                  <a:t> </a:t>
                </a:r>
                <a:r>
                  <a:rPr lang="en-GB" sz="1320" b="1" dirty="0"/>
                  <a:t>20,237</a:t>
                </a:r>
              </a:p>
              <a:p>
                <a:r>
                  <a:rPr lang="en-GB" sz="1320" i="1" dirty="0"/>
                  <a:t>6)</a:t>
                </a:r>
                <a:r>
                  <a:rPr lang="en-GB" sz="1320" dirty="0"/>
                  <a:t> </a:t>
                </a:r>
                <a:r>
                  <a:rPr lang="en-US" sz="1320" b="1" dirty="0">
                    <a:solidFill>
                      <a:srgbClr val="006373"/>
                    </a:solidFill>
                  </a:rPr>
                  <a:t>Reference Books-books with loan status of reference only – </a:t>
                </a:r>
                <a:r>
                  <a:rPr lang="en-GB" sz="1320" b="1" dirty="0"/>
                  <a:t>1,065</a:t>
                </a:r>
              </a:p>
              <a:p>
                <a:r>
                  <a:rPr lang="en-GB" sz="1320" i="1" dirty="0"/>
                  <a:t>7)</a:t>
                </a:r>
                <a:r>
                  <a:rPr lang="en-GB" sz="1320" dirty="0"/>
                  <a:t> </a:t>
                </a:r>
                <a:r>
                  <a:rPr lang="en-US" sz="1320" b="1" dirty="0">
                    <a:solidFill>
                      <a:srgbClr val="006373"/>
                    </a:solidFill>
                  </a:rPr>
                  <a:t>E-books available in own library</a:t>
                </a:r>
                <a:r>
                  <a:rPr lang="en-GB" sz="1320" b="1" dirty="0">
                    <a:solidFill>
                      <a:srgbClr val="006373"/>
                    </a:solidFill>
                  </a:rPr>
                  <a:t> - </a:t>
                </a:r>
                <a:r>
                  <a:rPr lang="en-GB" sz="1320" b="1" dirty="0"/>
                  <a:t>8,071</a:t>
                </a:r>
                <a:endParaRPr lang="en-GB" sz="1320" b="1" dirty="0">
                  <a:solidFill>
                    <a:srgbClr val="FF0000"/>
                  </a:solidFill>
                </a:endParaRPr>
              </a:p>
            </p:txBody>
          </p:sp>
          <p:cxnSp>
            <p:nvCxnSpPr>
              <p:cNvPr id="39" name="Straight Connector 38">
                <a:extLst>
                  <a:ext uri="{FF2B5EF4-FFF2-40B4-BE49-F238E27FC236}">
                    <a16:creationId xmlns:a16="http://schemas.microsoft.com/office/drawing/2014/main" xmlns="" id="{F67F213A-6726-4EFF-BC23-FB064234ADC2}"/>
                  </a:ext>
                </a:extLst>
              </p:cNvPr>
              <p:cNvCxnSpPr>
                <a:cxnSpLocks/>
              </p:cNvCxnSpPr>
              <p:nvPr/>
            </p:nvCxnSpPr>
            <p:spPr>
              <a:xfrm flipH="1" flipV="1">
                <a:off x="3731865" y="2248296"/>
                <a:ext cx="596315" cy="6133"/>
              </a:xfrm>
              <a:prstGeom prst="line">
                <a:avLst/>
              </a:prstGeom>
              <a:ln w="76200">
                <a:solidFill>
                  <a:srgbClr val="006373"/>
                </a:solidFill>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xmlns="" id="{AA34582C-40AF-44E1-89CC-8EFF0C73152D}"/>
                  </a:ext>
                </a:extLst>
              </p:cNvPr>
              <p:cNvSpPr/>
              <p:nvPr/>
            </p:nvSpPr>
            <p:spPr>
              <a:xfrm>
                <a:off x="3254077" y="1832948"/>
                <a:ext cx="909560" cy="816167"/>
              </a:xfrm>
              <a:prstGeom prst="ellipse">
                <a:avLst/>
              </a:prstGeom>
              <a:solidFill>
                <a:srgbClr val="B4D234"/>
              </a:solidFill>
              <a:ln>
                <a:solidFill>
                  <a:srgbClr val="B4D23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20" b="1" dirty="0"/>
                  <a:t>Books</a:t>
                </a:r>
              </a:p>
            </p:txBody>
          </p:sp>
        </p:grpSp>
        <p:sp>
          <p:nvSpPr>
            <p:cNvPr id="25" name="Rectangle 24">
              <a:extLst>
                <a:ext uri="{FF2B5EF4-FFF2-40B4-BE49-F238E27FC236}">
                  <a16:creationId xmlns:a16="http://schemas.microsoft.com/office/drawing/2014/main" xmlns="" id="{8C332B3E-EDFD-4B43-99C6-B79C4E996684}"/>
                </a:ext>
              </a:extLst>
            </p:cNvPr>
            <p:cNvSpPr/>
            <p:nvPr/>
          </p:nvSpPr>
          <p:spPr>
            <a:xfrm>
              <a:off x="-9864" y="3522647"/>
              <a:ext cx="4851561" cy="261610"/>
            </a:xfrm>
            <a:prstGeom prst="rect">
              <a:avLst/>
            </a:prstGeom>
          </p:spPr>
          <p:txBody>
            <a:bodyPr wrap="square">
              <a:spAutoFit/>
            </a:bodyPr>
            <a:lstStyle/>
            <a:p>
              <a:endParaRPr lang="en-GB" sz="1440" dirty="0"/>
            </a:p>
          </p:txBody>
        </p:sp>
        <p:grpSp>
          <p:nvGrpSpPr>
            <p:cNvPr id="50" name="Group 49">
              <a:extLst>
                <a:ext uri="{FF2B5EF4-FFF2-40B4-BE49-F238E27FC236}">
                  <a16:creationId xmlns:a16="http://schemas.microsoft.com/office/drawing/2014/main" xmlns="" id="{CD295146-696D-4051-B8BE-3A47C02BD3CF}"/>
                </a:ext>
              </a:extLst>
            </p:cNvPr>
            <p:cNvGrpSpPr/>
            <p:nvPr/>
          </p:nvGrpSpPr>
          <p:grpSpPr>
            <a:xfrm>
              <a:off x="4122204" y="2616158"/>
              <a:ext cx="4607809" cy="851342"/>
              <a:chOff x="4122204" y="2433283"/>
              <a:chExt cx="4607809" cy="851342"/>
            </a:xfrm>
          </p:grpSpPr>
          <p:sp>
            <p:nvSpPr>
              <p:cNvPr id="24" name="Rectangle 23">
                <a:extLst>
                  <a:ext uri="{FF2B5EF4-FFF2-40B4-BE49-F238E27FC236}">
                    <a16:creationId xmlns:a16="http://schemas.microsoft.com/office/drawing/2014/main" xmlns="" id="{D9C8CB03-3471-4D39-86DB-4B6FE7EFBEF9}"/>
                  </a:ext>
                </a:extLst>
              </p:cNvPr>
              <p:cNvSpPr/>
              <p:nvPr/>
            </p:nvSpPr>
            <p:spPr>
              <a:xfrm>
                <a:off x="5312559" y="2727155"/>
                <a:ext cx="3417454" cy="246222"/>
              </a:xfrm>
              <a:prstGeom prst="rect">
                <a:avLst/>
              </a:prstGeom>
            </p:spPr>
            <p:txBody>
              <a:bodyPr wrap="square">
                <a:spAutoFit/>
              </a:bodyPr>
              <a:lstStyle/>
              <a:p>
                <a:r>
                  <a:rPr lang="en-GB" sz="1320" i="1" dirty="0"/>
                  <a:t>10)</a:t>
                </a:r>
                <a:r>
                  <a:rPr lang="en-GB" sz="1320" dirty="0"/>
                  <a:t> </a:t>
                </a:r>
                <a:r>
                  <a:rPr lang="en-GB" sz="1320" b="1" dirty="0">
                    <a:solidFill>
                      <a:srgbClr val="006373"/>
                    </a:solidFill>
                  </a:rPr>
                  <a:t>Top Websites - </a:t>
                </a:r>
                <a:r>
                  <a:rPr lang="en-GB" sz="1320" b="1" dirty="0"/>
                  <a:t>92</a:t>
                </a:r>
                <a:endParaRPr lang="en-GB" sz="1320" dirty="0"/>
              </a:p>
            </p:txBody>
          </p:sp>
          <p:grpSp>
            <p:nvGrpSpPr>
              <p:cNvPr id="48" name="Group 47">
                <a:extLst>
                  <a:ext uri="{FF2B5EF4-FFF2-40B4-BE49-F238E27FC236}">
                    <a16:creationId xmlns:a16="http://schemas.microsoft.com/office/drawing/2014/main" xmlns="" id="{C09B2A5B-E84B-41E9-9161-0A222BC1291D}"/>
                  </a:ext>
                </a:extLst>
              </p:cNvPr>
              <p:cNvGrpSpPr/>
              <p:nvPr/>
            </p:nvGrpSpPr>
            <p:grpSpPr>
              <a:xfrm>
                <a:off x="4122204" y="2433283"/>
                <a:ext cx="1150705" cy="851342"/>
                <a:chOff x="4223808" y="2636491"/>
                <a:chExt cx="1150705" cy="851342"/>
              </a:xfrm>
            </p:grpSpPr>
            <p:cxnSp>
              <p:nvCxnSpPr>
                <p:cNvPr id="42" name="Straight Connector 41">
                  <a:extLst>
                    <a:ext uri="{FF2B5EF4-FFF2-40B4-BE49-F238E27FC236}">
                      <a16:creationId xmlns:a16="http://schemas.microsoft.com/office/drawing/2014/main" xmlns="" id="{027C56EB-BC53-4362-9521-F258B0A065F1}"/>
                    </a:ext>
                  </a:extLst>
                </p:cNvPr>
                <p:cNvCxnSpPr>
                  <a:cxnSpLocks/>
                </p:cNvCxnSpPr>
                <p:nvPr/>
              </p:nvCxnSpPr>
              <p:spPr>
                <a:xfrm flipH="1">
                  <a:off x="4223808" y="3077241"/>
                  <a:ext cx="727961" cy="0"/>
                </a:xfrm>
                <a:prstGeom prst="line">
                  <a:avLst/>
                </a:prstGeom>
                <a:ln w="76200">
                  <a:solidFill>
                    <a:srgbClr val="006373"/>
                  </a:solidFill>
                </a:ln>
                <a:effectLst/>
              </p:spPr>
              <p:style>
                <a:lnRef idx="2">
                  <a:schemeClr val="accent1"/>
                </a:lnRef>
                <a:fillRef idx="0">
                  <a:schemeClr val="accent1"/>
                </a:fillRef>
                <a:effectRef idx="1">
                  <a:schemeClr val="accent1"/>
                </a:effectRef>
                <a:fontRef idx="minor">
                  <a:schemeClr val="tx1"/>
                </a:fontRef>
              </p:style>
            </p:cxnSp>
            <p:sp>
              <p:nvSpPr>
                <p:cNvPr id="45" name="Oval 44">
                  <a:extLst>
                    <a:ext uri="{FF2B5EF4-FFF2-40B4-BE49-F238E27FC236}">
                      <a16:creationId xmlns:a16="http://schemas.microsoft.com/office/drawing/2014/main" xmlns="" id="{4BF696CB-36FC-4CD7-A988-657A18F4D46D}"/>
                    </a:ext>
                  </a:extLst>
                </p:cNvPr>
                <p:cNvSpPr/>
                <p:nvPr/>
              </p:nvSpPr>
              <p:spPr>
                <a:xfrm>
                  <a:off x="4429955" y="2636491"/>
                  <a:ext cx="944558" cy="851342"/>
                </a:xfrm>
                <a:prstGeom prst="ellipse">
                  <a:avLst/>
                </a:prstGeom>
                <a:solidFill>
                  <a:srgbClr val="B4D234"/>
                </a:solidFill>
                <a:ln>
                  <a:solidFill>
                    <a:srgbClr val="B4D23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40" b="1" dirty="0"/>
                    <a:t>Websites</a:t>
                  </a:r>
                </a:p>
              </p:txBody>
            </p:sp>
          </p:grpSp>
        </p:grpSp>
      </p:grpSp>
      <p:cxnSp>
        <p:nvCxnSpPr>
          <p:cNvPr id="55" name="Straight Connector 54">
            <a:extLst>
              <a:ext uri="{FF2B5EF4-FFF2-40B4-BE49-F238E27FC236}">
                <a16:creationId xmlns:a16="http://schemas.microsoft.com/office/drawing/2014/main" xmlns="" id="{2D0F83DD-7629-4AC7-A3C8-92ABFE7D0B0E}"/>
              </a:ext>
            </a:extLst>
          </p:cNvPr>
          <p:cNvCxnSpPr>
            <a:cxnSpLocks/>
            <a:stCxn id="12" idx="3"/>
          </p:cNvCxnSpPr>
          <p:nvPr/>
        </p:nvCxnSpPr>
        <p:spPr>
          <a:xfrm flipV="1">
            <a:off x="4209666" y="2125818"/>
            <a:ext cx="1921836" cy="10603"/>
          </a:xfrm>
          <a:prstGeom prst="line">
            <a:avLst/>
          </a:prstGeom>
          <a:ln w="76200">
            <a:solidFill>
              <a:srgbClr val="006373"/>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58F078E9-463B-4CFA-90BA-226FA7272DA8}"/>
              </a:ext>
            </a:extLst>
          </p:cNvPr>
          <p:cNvSpPr/>
          <p:nvPr/>
        </p:nvSpPr>
        <p:spPr>
          <a:xfrm>
            <a:off x="1089600" y="5138611"/>
            <a:ext cx="6096000" cy="1477328"/>
          </a:xfrm>
          <a:prstGeom prst="rect">
            <a:avLst/>
          </a:prstGeom>
        </p:spPr>
        <p:txBody>
          <a:bodyPr>
            <a:spAutoFit/>
          </a:bodyPr>
          <a:lstStyle/>
          <a:p>
            <a:r>
              <a:rPr lang="en-GB" dirty="0"/>
              <a:t>South – 4 returns</a:t>
            </a:r>
          </a:p>
          <a:p>
            <a:r>
              <a:rPr lang="en-GB" dirty="0"/>
              <a:t>North – 4 returns </a:t>
            </a:r>
            <a:r>
              <a:rPr lang="en-GB" b="1" dirty="0"/>
              <a:t>plus</a:t>
            </a:r>
            <a:r>
              <a:rPr lang="en-GB" dirty="0"/>
              <a:t> North tab 1 for PANDDA organisations</a:t>
            </a:r>
          </a:p>
          <a:p>
            <a:r>
              <a:rPr lang="en-GB" dirty="0"/>
              <a:t>Midlands and the East of England – 2 returns with no more returns expected</a:t>
            </a:r>
          </a:p>
          <a:p>
            <a:r>
              <a:rPr lang="en-GB" dirty="0"/>
              <a:t>London, Kent, Surrey and Sussex – 3 returns</a:t>
            </a:r>
          </a:p>
        </p:txBody>
      </p:sp>
      <p:sp>
        <p:nvSpPr>
          <p:cNvPr id="26" name="TextBox 25">
            <a:extLst>
              <a:ext uri="{FF2B5EF4-FFF2-40B4-BE49-F238E27FC236}">
                <a16:creationId xmlns:a16="http://schemas.microsoft.com/office/drawing/2014/main" xmlns="" id="{DD60187E-C8B9-428D-913B-E79CA59FA054}"/>
              </a:ext>
            </a:extLst>
          </p:cNvPr>
          <p:cNvSpPr txBox="1"/>
          <p:nvPr/>
        </p:nvSpPr>
        <p:spPr>
          <a:xfrm>
            <a:off x="336395" y="304903"/>
            <a:ext cx="7959466" cy="369332"/>
          </a:xfrm>
          <a:prstGeom prst="rect">
            <a:avLst/>
          </a:prstGeom>
          <a:solidFill>
            <a:srgbClr val="FF0000"/>
          </a:solidFill>
        </p:spPr>
        <p:txBody>
          <a:bodyPr wrap="square" rtlCol="0">
            <a:spAutoFit/>
          </a:bodyPr>
          <a:lstStyle/>
          <a:p>
            <a:r>
              <a:rPr lang="en-GB" b="1" dirty="0">
                <a:solidFill>
                  <a:schemeClr val="bg1"/>
                </a:solidFill>
                <a:latin typeface="Courier New" panose="02070309020205020404" pitchFamily="49" charset="0"/>
                <a:cs typeface="Courier New" panose="02070309020205020404" pitchFamily="49" charset="0"/>
              </a:rPr>
              <a:t>Excerpts from CLA Presentations 28</a:t>
            </a:r>
            <a:r>
              <a:rPr lang="en-GB" b="1" baseline="30000" dirty="0">
                <a:solidFill>
                  <a:schemeClr val="bg1"/>
                </a:solidFill>
                <a:latin typeface="Courier New" panose="02070309020205020404" pitchFamily="49" charset="0"/>
                <a:cs typeface="Courier New" panose="02070309020205020404" pitchFamily="49" charset="0"/>
              </a:rPr>
              <a:t>th</a:t>
            </a:r>
            <a:r>
              <a:rPr lang="en-GB" b="1" dirty="0">
                <a:solidFill>
                  <a:schemeClr val="bg1"/>
                </a:solidFill>
                <a:latin typeface="Courier New" panose="02070309020205020404" pitchFamily="49" charset="0"/>
                <a:cs typeface="Courier New" panose="02070309020205020404" pitchFamily="49" charset="0"/>
              </a:rPr>
              <a:t> Oct 2020</a:t>
            </a:r>
          </a:p>
        </p:txBody>
      </p:sp>
    </p:spTree>
    <p:custDataLst>
      <p:tags r:id="rId1"/>
    </p:custDataLst>
    <p:extLst>
      <p:ext uri="{BB962C8B-B14F-4D97-AF65-F5344CB8AC3E}">
        <p14:creationId xmlns:p14="http://schemas.microsoft.com/office/powerpoint/2010/main" val="1734260543"/>
      </p:ext>
    </p:extLst>
  </p:cSld>
  <p:clrMapOvr>
    <a:masterClrMapping/>
  </p:clrMapOvr>
  <mc:AlternateContent xmlns:mc="http://schemas.openxmlformats.org/markup-compatibility/2006" xmlns:p14="http://schemas.microsoft.com/office/powerpoint/2010/main">
    <mc:Choice Requires="p14">
      <p:transition spd="slow" p14:dur="2000" advTm="40997"/>
    </mc:Choice>
    <mc:Fallback xmlns="">
      <p:transition spd="slow" advTm="4099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AF61BEF6-4BE9-4E29-9D65-6A6B0AFC013F}"/>
              </a:ext>
            </a:extLst>
          </p:cNvPr>
          <p:cNvSpPr/>
          <p:nvPr/>
        </p:nvSpPr>
        <p:spPr>
          <a:xfrm>
            <a:off x="8335940" y="2166899"/>
            <a:ext cx="3195587" cy="2825389"/>
          </a:xfrm>
          <a:prstGeom prst="rect">
            <a:avLst/>
          </a:prstGeom>
        </p:spPr>
        <p:txBody>
          <a:bodyPr wrap="square">
            <a:spAutoFit/>
          </a:bodyPr>
          <a:lstStyle/>
          <a:p>
            <a:pPr lvl="0" algn="ctr"/>
            <a:r>
              <a:rPr lang="en-GB" sz="2160" i="1" dirty="0">
                <a:solidFill>
                  <a:srgbClr val="006373"/>
                </a:solidFill>
              </a:rPr>
              <a:t>Improvements for 2020</a:t>
            </a:r>
            <a:endParaRPr lang="en-GB" sz="2160" dirty="0"/>
          </a:p>
          <a:p>
            <a:pPr marL="342900" indent="-342900">
              <a:buFont typeface="Arial" panose="020B0604020202020204" pitchFamily="34" charset="0"/>
              <a:buChar char="•"/>
            </a:pPr>
            <a:r>
              <a:rPr lang="en-GB" sz="1920" b="1" dirty="0">
                <a:solidFill>
                  <a:srgbClr val="006373"/>
                </a:solidFill>
              </a:rPr>
              <a:t>Template amendments:</a:t>
            </a:r>
            <a:r>
              <a:rPr lang="en-GB" sz="1920" dirty="0"/>
              <a:t> Below Data Types added to capture additional data supplied:</a:t>
            </a:r>
          </a:p>
          <a:p>
            <a:pPr marL="342900" indent="-342900">
              <a:buFont typeface="Arial" panose="020B0604020202020204" pitchFamily="34" charset="0"/>
              <a:buChar char="•"/>
            </a:pPr>
            <a:r>
              <a:rPr lang="en-GB" sz="1920" dirty="0"/>
              <a:t>7) E-books available in own library</a:t>
            </a:r>
          </a:p>
          <a:p>
            <a:pPr marL="342900" indent="-342900">
              <a:buFont typeface="Arial" panose="020B0604020202020204" pitchFamily="34" charset="0"/>
              <a:buChar char="•"/>
            </a:pPr>
            <a:r>
              <a:rPr lang="en-GB" sz="1920" dirty="0"/>
              <a:t>8) E-journals or magazines</a:t>
            </a:r>
            <a:endParaRPr lang="en-GB" sz="1920" dirty="0">
              <a:highlight>
                <a:srgbClr val="FFFF00"/>
              </a:highlight>
            </a:endParaRPr>
          </a:p>
          <a:p>
            <a:pPr lvl="0" algn="ctr"/>
            <a:endParaRPr lang="en-GB" sz="2160" dirty="0"/>
          </a:p>
        </p:txBody>
      </p:sp>
      <p:sp>
        <p:nvSpPr>
          <p:cNvPr id="2" name="Title 1">
            <a:extLst>
              <a:ext uri="{FF2B5EF4-FFF2-40B4-BE49-F238E27FC236}">
                <a16:creationId xmlns:a16="http://schemas.microsoft.com/office/drawing/2014/main" xmlns="" id="{4BE7E8BB-31AE-4D99-BD27-EAAF5D289EDB}"/>
              </a:ext>
            </a:extLst>
          </p:cNvPr>
          <p:cNvSpPr>
            <a:spLocks noGrp="1"/>
          </p:cNvSpPr>
          <p:nvPr>
            <p:ph type="title"/>
          </p:nvPr>
        </p:nvSpPr>
        <p:spPr>
          <a:xfrm>
            <a:off x="829711" y="258322"/>
            <a:ext cx="10268422" cy="572209"/>
          </a:xfrm>
        </p:spPr>
        <p:txBody>
          <a:bodyPr>
            <a:normAutofit fontScale="90000"/>
          </a:bodyPr>
          <a:lstStyle/>
          <a:p>
            <a:r>
              <a:rPr lang="en-GB" dirty="0"/>
              <a:t>Data Quality Feedback from 2019</a:t>
            </a:r>
          </a:p>
        </p:txBody>
      </p:sp>
      <p:cxnSp>
        <p:nvCxnSpPr>
          <p:cNvPr id="4" name="Straight Connector 3">
            <a:extLst>
              <a:ext uri="{FF2B5EF4-FFF2-40B4-BE49-F238E27FC236}">
                <a16:creationId xmlns:a16="http://schemas.microsoft.com/office/drawing/2014/main" xmlns="" id="{759056D5-6DED-4C27-B12F-EE71D5D76B36}"/>
              </a:ext>
            </a:extLst>
          </p:cNvPr>
          <p:cNvCxnSpPr/>
          <p:nvPr/>
        </p:nvCxnSpPr>
        <p:spPr>
          <a:xfrm>
            <a:off x="4485372" y="1183885"/>
            <a:ext cx="0" cy="5284458"/>
          </a:xfrm>
          <a:prstGeom prst="line">
            <a:avLst/>
          </a:prstGeom>
          <a:ln w="76200">
            <a:solidFill>
              <a:srgbClr val="B4D234"/>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xmlns="" id="{9CF4634C-280C-4CBE-880E-12F7890E439D}"/>
              </a:ext>
            </a:extLst>
          </p:cNvPr>
          <p:cNvCxnSpPr/>
          <p:nvPr/>
        </p:nvCxnSpPr>
        <p:spPr>
          <a:xfrm>
            <a:off x="8203933" y="1183885"/>
            <a:ext cx="0" cy="5284458"/>
          </a:xfrm>
          <a:prstGeom prst="line">
            <a:avLst/>
          </a:prstGeom>
          <a:ln w="76200">
            <a:solidFill>
              <a:srgbClr val="B4D234"/>
            </a:solidFill>
          </a:ln>
        </p:spPr>
        <p:style>
          <a:lnRef idx="2">
            <a:schemeClr val="accent1"/>
          </a:lnRef>
          <a:fillRef idx="0">
            <a:schemeClr val="accent1"/>
          </a:fillRef>
          <a:effectRef idx="1">
            <a:schemeClr val="accent1"/>
          </a:effectRef>
          <a:fontRef idx="minor">
            <a:schemeClr val="tx1"/>
          </a:fontRef>
        </p:style>
      </p:cxnSp>
      <p:pic>
        <p:nvPicPr>
          <p:cNvPr id="11" name="Graphic 10" descr="Business Growth">
            <a:extLst>
              <a:ext uri="{FF2B5EF4-FFF2-40B4-BE49-F238E27FC236}">
                <a16:creationId xmlns:a16="http://schemas.microsoft.com/office/drawing/2014/main" xmlns="" id="{3B9E0936-DB96-41D0-A70A-F13FC8F9370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347822" y="1102169"/>
            <a:ext cx="1320808" cy="1220114"/>
          </a:xfrm>
          <a:prstGeom prst="rect">
            <a:avLst/>
          </a:prstGeom>
        </p:spPr>
      </p:pic>
      <p:pic>
        <p:nvPicPr>
          <p:cNvPr id="13" name="Graphic 12" descr="Questions">
            <a:extLst>
              <a:ext uri="{FF2B5EF4-FFF2-40B4-BE49-F238E27FC236}">
                <a16:creationId xmlns:a16="http://schemas.microsoft.com/office/drawing/2014/main" xmlns="" id="{3564B5C5-4EA0-477A-A7E4-F8CCEC3E193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780476" y="1022345"/>
            <a:ext cx="1234343" cy="1124386"/>
          </a:xfrm>
          <a:prstGeom prst="rect">
            <a:avLst/>
          </a:prstGeom>
        </p:spPr>
      </p:pic>
      <p:sp>
        <p:nvSpPr>
          <p:cNvPr id="14" name="Rectangle 13">
            <a:extLst>
              <a:ext uri="{FF2B5EF4-FFF2-40B4-BE49-F238E27FC236}">
                <a16:creationId xmlns:a16="http://schemas.microsoft.com/office/drawing/2014/main" xmlns="" id="{AAC89882-0C7D-47A7-A310-722DA4736265}"/>
              </a:ext>
            </a:extLst>
          </p:cNvPr>
          <p:cNvSpPr/>
          <p:nvPr/>
        </p:nvSpPr>
        <p:spPr>
          <a:xfrm>
            <a:off x="653651" y="2202647"/>
            <a:ext cx="3637278" cy="3176254"/>
          </a:xfrm>
          <a:prstGeom prst="rect">
            <a:avLst/>
          </a:prstGeom>
        </p:spPr>
        <p:txBody>
          <a:bodyPr wrap="square">
            <a:spAutoFit/>
          </a:bodyPr>
          <a:lstStyle/>
          <a:p>
            <a:pPr algn="ctr"/>
            <a:r>
              <a:rPr lang="en-GB" sz="2160" i="1" dirty="0">
                <a:solidFill>
                  <a:srgbClr val="006373"/>
                </a:solidFill>
              </a:rPr>
              <a:t>Good </a:t>
            </a:r>
          </a:p>
          <a:p>
            <a:pPr marL="342900" indent="-342900">
              <a:buFont typeface="Arial" panose="020B0604020202020204" pitchFamily="34" charset="0"/>
              <a:buChar char="•"/>
            </a:pPr>
            <a:r>
              <a:rPr lang="en-GB" sz="1920" b="1" dirty="0"/>
              <a:t>High quality data:</a:t>
            </a:r>
            <a:r>
              <a:rPr lang="en-GB" sz="1920" dirty="0"/>
              <a:t> In 2019, a large proportion of the data was provided with an ISSN/ISBN or Title and Publisher information</a:t>
            </a:r>
          </a:p>
          <a:p>
            <a:pPr marL="342900" indent="-342900">
              <a:buFont typeface="Arial" panose="020B0604020202020204" pitchFamily="34" charset="0"/>
              <a:buChar char="•"/>
            </a:pPr>
            <a:endParaRPr lang="en-GB" sz="600" dirty="0"/>
          </a:p>
          <a:p>
            <a:pPr marL="342900" indent="-342900">
              <a:buFont typeface="Arial" panose="020B0604020202020204" pitchFamily="34" charset="0"/>
              <a:buChar char="•"/>
            </a:pPr>
            <a:r>
              <a:rPr lang="en-GB" sz="1920" b="1" dirty="0"/>
              <a:t>Majority of good data: </a:t>
            </a:r>
            <a:r>
              <a:rPr lang="en-GB" sz="1920" dirty="0"/>
              <a:t>Vast amount was of good quality and so we were able to process this</a:t>
            </a:r>
          </a:p>
        </p:txBody>
      </p:sp>
      <p:sp>
        <p:nvSpPr>
          <p:cNvPr id="16" name="Rectangle 15">
            <a:extLst>
              <a:ext uri="{FF2B5EF4-FFF2-40B4-BE49-F238E27FC236}">
                <a16:creationId xmlns:a16="http://schemas.microsoft.com/office/drawing/2014/main" xmlns="" id="{C49876C9-1AA4-4AA2-B59C-282B7E46179A}"/>
              </a:ext>
            </a:extLst>
          </p:cNvPr>
          <p:cNvSpPr/>
          <p:nvPr/>
        </p:nvSpPr>
        <p:spPr>
          <a:xfrm>
            <a:off x="5118019" y="2184107"/>
            <a:ext cx="2377959" cy="424732"/>
          </a:xfrm>
          <a:prstGeom prst="rect">
            <a:avLst/>
          </a:prstGeom>
        </p:spPr>
        <p:txBody>
          <a:bodyPr wrap="none">
            <a:spAutoFit/>
          </a:bodyPr>
          <a:lstStyle/>
          <a:p>
            <a:pPr lvl="0" algn="ctr"/>
            <a:r>
              <a:rPr lang="en-GB" sz="2160" i="1" dirty="0">
                <a:solidFill>
                  <a:srgbClr val="006373"/>
                </a:solidFill>
              </a:rPr>
              <a:t>Development Areas</a:t>
            </a:r>
          </a:p>
        </p:txBody>
      </p:sp>
      <p:sp>
        <p:nvSpPr>
          <p:cNvPr id="17" name="Rectangle 16">
            <a:extLst>
              <a:ext uri="{FF2B5EF4-FFF2-40B4-BE49-F238E27FC236}">
                <a16:creationId xmlns:a16="http://schemas.microsoft.com/office/drawing/2014/main" xmlns="" id="{8315F791-B27F-4D45-B121-5A47888B8F13}"/>
              </a:ext>
            </a:extLst>
          </p:cNvPr>
          <p:cNvSpPr/>
          <p:nvPr/>
        </p:nvSpPr>
        <p:spPr>
          <a:xfrm>
            <a:off x="4617378" y="2557047"/>
            <a:ext cx="3317580" cy="3619452"/>
          </a:xfrm>
          <a:prstGeom prst="rect">
            <a:avLst/>
          </a:prstGeom>
        </p:spPr>
        <p:txBody>
          <a:bodyPr wrap="square">
            <a:spAutoFit/>
          </a:bodyPr>
          <a:lstStyle/>
          <a:p>
            <a:pPr marL="205740" indent="-205740">
              <a:buFont typeface="Arial" panose="020B0604020202020204" pitchFamily="34" charset="0"/>
              <a:buChar char="•"/>
            </a:pPr>
            <a:r>
              <a:rPr lang="en-GB" sz="1920" b="1" dirty="0"/>
              <a:t>Incorrect ISN: </a:t>
            </a:r>
            <a:r>
              <a:rPr lang="en-GB" sz="1920" dirty="0"/>
              <a:t>Should be </a:t>
            </a:r>
            <a:r>
              <a:rPr lang="en-GB" sz="1920" b="1" i="1" dirty="0"/>
              <a:t>8 ISSN</a:t>
            </a:r>
            <a:r>
              <a:rPr lang="en-GB" sz="1920" b="1" dirty="0"/>
              <a:t> </a:t>
            </a:r>
            <a:r>
              <a:rPr lang="en-GB" sz="1920" dirty="0"/>
              <a:t>and </a:t>
            </a:r>
            <a:r>
              <a:rPr lang="en-GB" sz="1920" b="1" i="1" dirty="0"/>
              <a:t>10/13 ISBN</a:t>
            </a:r>
          </a:p>
          <a:p>
            <a:pPr marL="205740" indent="-205740">
              <a:buFont typeface="Arial" panose="020B0604020202020204" pitchFamily="34" charset="0"/>
              <a:buChar char="•"/>
            </a:pPr>
            <a:endParaRPr lang="en-GB" sz="600" dirty="0"/>
          </a:p>
          <a:p>
            <a:pPr marL="205740" indent="-205740">
              <a:buFont typeface="Arial" panose="020B0604020202020204" pitchFamily="34" charset="0"/>
              <a:buChar char="•"/>
            </a:pPr>
            <a:r>
              <a:rPr lang="en-GB" sz="1920" b="1" dirty="0"/>
              <a:t>Invalid ISN: </a:t>
            </a:r>
            <a:r>
              <a:rPr lang="en-GB" sz="1920" dirty="0"/>
              <a:t>If no Title information is provided, we cannot research these any further.</a:t>
            </a:r>
          </a:p>
          <a:p>
            <a:pPr marL="205740" indent="-205740">
              <a:buFont typeface="Arial" panose="020B0604020202020204" pitchFamily="34" charset="0"/>
              <a:buChar char="•"/>
            </a:pPr>
            <a:endParaRPr lang="en-GB" sz="600" dirty="0"/>
          </a:p>
          <a:p>
            <a:pPr marL="205740" indent="-205740">
              <a:buFont typeface="Arial" panose="020B0604020202020204" pitchFamily="34" charset="0"/>
              <a:buChar char="•"/>
            </a:pPr>
            <a:r>
              <a:rPr lang="en-GB" sz="1920" b="1" dirty="0"/>
              <a:t>Multiple ISNs:</a:t>
            </a:r>
            <a:r>
              <a:rPr lang="en-GB" sz="1920" dirty="0"/>
              <a:t> Ensure only 1 ISN is provided per line of data</a:t>
            </a:r>
          </a:p>
          <a:p>
            <a:pPr marL="205740" indent="-205740">
              <a:buFont typeface="Arial" panose="020B0604020202020204" pitchFamily="34" charset="0"/>
              <a:buChar char="•"/>
            </a:pPr>
            <a:endParaRPr lang="en-GB" sz="600" dirty="0"/>
          </a:p>
          <a:p>
            <a:pPr marL="205740" indent="-205740">
              <a:buFont typeface="Arial" panose="020B0604020202020204" pitchFamily="34" charset="0"/>
              <a:buChar char="•"/>
            </a:pPr>
            <a:r>
              <a:rPr lang="en-GB" sz="1920" dirty="0"/>
              <a:t>CLA to feedback at the end of the 2020 exercise.</a:t>
            </a:r>
          </a:p>
        </p:txBody>
      </p:sp>
      <p:pic>
        <p:nvPicPr>
          <p:cNvPr id="21" name="Graphic 20" descr="Bullseye">
            <a:extLst>
              <a:ext uri="{FF2B5EF4-FFF2-40B4-BE49-F238E27FC236}">
                <a16:creationId xmlns:a16="http://schemas.microsoft.com/office/drawing/2014/main" xmlns="" id="{5C2180AB-1161-49A8-BE55-B2C4117E369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015093" y="1093468"/>
            <a:ext cx="1097280" cy="1097280"/>
          </a:xfrm>
          <a:prstGeom prst="rect">
            <a:avLst/>
          </a:prstGeom>
        </p:spPr>
      </p:pic>
    </p:spTree>
    <p:extLst>
      <p:ext uri="{BB962C8B-B14F-4D97-AF65-F5344CB8AC3E}">
        <p14:creationId xmlns:p14="http://schemas.microsoft.com/office/powerpoint/2010/main" val="115208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8F4AD4-72BF-4EF0-98A5-756D86AEA2A7}"/>
              </a:ext>
            </a:extLst>
          </p:cNvPr>
          <p:cNvSpPr>
            <a:spLocks noGrp="1"/>
          </p:cNvSpPr>
          <p:nvPr>
            <p:ph type="title"/>
          </p:nvPr>
        </p:nvSpPr>
        <p:spPr/>
        <p:txBody>
          <a:bodyPr/>
          <a:lstStyle/>
          <a:p>
            <a:r>
              <a:rPr lang="en-US" sz="3840" dirty="0"/>
              <a:t>NHS in England – Licence Plus Data Analysis</a:t>
            </a:r>
            <a:endParaRPr lang="en-GB" sz="3840" dirty="0"/>
          </a:p>
        </p:txBody>
      </p:sp>
      <p:graphicFrame>
        <p:nvGraphicFramePr>
          <p:cNvPr id="6" name="Content Placeholder 5">
            <a:extLst>
              <a:ext uri="{FF2B5EF4-FFF2-40B4-BE49-F238E27FC236}">
                <a16:creationId xmlns:a16="http://schemas.microsoft.com/office/drawing/2014/main" xmlns="" id="{4D9CF55B-F331-447C-B27A-70450D4C44EF}"/>
              </a:ext>
            </a:extLst>
          </p:cNvPr>
          <p:cNvGraphicFramePr>
            <a:graphicFrameLocks noGrp="1"/>
          </p:cNvGraphicFramePr>
          <p:nvPr>
            <p:ph idx="1"/>
          </p:nvPr>
        </p:nvGraphicFramePr>
        <p:xfrm>
          <a:off x="962026" y="2074546"/>
          <a:ext cx="10267950" cy="4051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005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553" y="930493"/>
            <a:ext cx="10268422" cy="553027"/>
          </a:xfrm>
        </p:spPr>
        <p:txBody>
          <a:bodyPr>
            <a:normAutofit fontScale="90000"/>
          </a:bodyPr>
          <a:lstStyle/>
          <a:p>
            <a:r>
              <a:rPr lang="en-US" sz="3840" dirty="0"/>
              <a:t>NHS in England – Licence Plus Data Analysis</a:t>
            </a:r>
            <a:endParaRPr lang="en-GB" sz="3840" dirty="0"/>
          </a:p>
        </p:txBody>
      </p:sp>
      <p:graphicFrame>
        <p:nvGraphicFramePr>
          <p:cNvPr id="6" name="Content Placeholder 5"/>
          <p:cNvGraphicFramePr>
            <a:graphicFrameLocks noGrp="1"/>
          </p:cNvGraphicFramePr>
          <p:nvPr>
            <p:ph idx="1"/>
          </p:nvPr>
        </p:nvGraphicFramePr>
        <p:xfrm>
          <a:off x="962026" y="2137403"/>
          <a:ext cx="10267949" cy="3174876"/>
        </p:xfrm>
        <a:graphic>
          <a:graphicData uri="http://schemas.openxmlformats.org/drawingml/2006/table">
            <a:tbl>
              <a:tblPr firstRow="1" bandRow="1">
                <a:tableStyleId>{5C22544A-7EE6-4342-B048-85BDC9FD1C3A}</a:tableStyleId>
              </a:tblPr>
              <a:tblGrid>
                <a:gridCol w="2329814">
                  <a:extLst>
                    <a:ext uri="{9D8B030D-6E8A-4147-A177-3AD203B41FA5}">
                      <a16:colId xmlns:a16="http://schemas.microsoft.com/office/drawing/2014/main" xmlns="" val="20000"/>
                    </a:ext>
                  </a:extLst>
                </a:gridCol>
                <a:gridCol w="3216737">
                  <a:extLst>
                    <a:ext uri="{9D8B030D-6E8A-4147-A177-3AD203B41FA5}">
                      <a16:colId xmlns:a16="http://schemas.microsoft.com/office/drawing/2014/main" xmlns="" val="20001"/>
                    </a:ext>
                  </a:extLst>
                </a:gridCol>
                <a:gridCol w="4721398">
                  <a:extLst>
                    <a:ext uri="{9D8B030D-6E8A-4147-A177-3AD203B41FA5}">
                      <a16:colId xmlns:a16="http://schemas.microsoft.com/office/drawing/2014/main" xmlns="" val="20002"/>
                    </a:ext>
                  </a:extLst>
                </a:gridCol>
              </a:tblGrid>
              <a:tr h="438912">
                <a:tc>
                  <a:txBody>
                    <a:bodyPr/>
                    <a:lstStyle/>
                    <a:p>
                      <a:pPr algn="ctr"/>
                      <a:r>
                        <a:rPr lang="en-GB" sz="2200" dirty="0"/>
                        <a:t>Ranking</a:t>
                      </a:r>
                    </a:p>
                  </a:txBody>
                  <a:tcPr marL="109728" marR="109728" marT="54864" marB="54864"/>
                </a:tc>
                <a:tc>
                  <a:txBody>
                    <a:bodyPr/>
                    <a:lstStyle/>
                    <a:p>
                      <a:pPr algn="ctr"/>
                      <a:r>
                        <a:rPr lang="en-GB" sz="2200" dirty="0"/>
                        <a:t>Units Ordered</a:t>
                      </a:r>
                    </a:p>
                  </a:txBody>
                  <a:tcPr marL="109728" marR="109728" marT="54864" marB="54864"/>
                </a:tc>
                <a:tc>
                  <a:txBody>
                    <a:bodyPr/>
                    <a:lstStyle/>
                    <a:p>
                      <a:pPr algn="ctr"/>
                      <a:r>
                        <a:rPr lang="en-GB" sz="2200" dirty="0"/>
                        <a:t>Title</a:t>
                      </a:r>
                    </a:p>
                  </a:txBody>
                  <a:tcPr marL="109728" marR="109728" marT="54864" marB="54864"/>
                </a:tc>
                <a:extLst>
                  <a:ext uri="{0D108BD9-81ED-4DB2-BD59-A6C34878D82A}">
                    <a16:rowId xmlns:a16="http://schemas.microsoft.com/office/drawing/2014/main" xmlns="" val="10000"/>
                  </a:ext>
                </a:extLst>
              </a:tr>
              <a:tr h="238160">
                <a:tc>
                  <a:txBody>
                    <a:bodyPr/>
                    <a:lstStyle/>
                    <a:p>
                      <a:pPr algn="ctr" fontAlgn="b"/>
                      <a:r>
                        <a:rPr lang="en-GB" sz="1300" b="0" i="0" u="none" strike="noStrike" dirty="0">
                          <a:solidFill>
                            <a:srgbClr val="000000"/>
                          </a:solidFill>
                          <a:effectLst/>
                          <a:latin typeface="Calibri" panose="020F0502020204030204" pitchFamily="34" charset="0"/>
                        </a:rPr>
                        <a:t>1</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11</a:t>
                      </a:r>
                    </a:p>
                  </a:txBody>
                  <a:tcPr marL="7620" marR="7620" marT="7620" marB="0" anchor="b"/>
                </a:tc>
                <a:tc>
                  <a:txBody>
                    <a:bodyPr/>
                    <a:lstStyle/>
                    <a:p>
                      <a:pPr algn="ctr" fontAlgn="b"/>
                      <a:r>
                        <a:rPr lang="en-US" sz="1300" b="0" i="0" u="none" strike="noStrike">
                          <a:solidFill>
                            <a:srgbClr val="000000"/>
                          </a:solidFill>
                          <a:effectLst/>
                          <a:latin typeface="Calibri" panose="020F0502020204030204" pitchFamily="34" charset="0"/>
                        </a:rPr>
                        <a:t>INTERNATIONAL JOURNAL OF GYNECOLOGIC CANCER</a:t>
                      </a:r>
                    </a:p>
                  </a:txBody>
                  <a:tcPr marL="7620" marR="7620" marT="7620" marB="0" anchor="b"/>
                </a:tc>
                <a:extLst>
                  <a:ext uri="{0D108BD9-81ED-4DB2-BD59-A6C34878D82A}">
                    <a16:rowId xmlns:a16="http://schemas.microsoft.com/office/drawing/2014/main" xmlns="" val="10001"/>
                  </a:ext>
                </a:extLst>
              </a:tr>
              <a:tr h="238160">
                <a:tc>
                  <a:txBody>
                    <a:bodyPr/>
                    <a:lstStyle/>
                    <a:p>
                      <a:pPr algn="ctr" fontAlgn="b"/>
                      <a:r>
                        <a:rPr lang="en-GB" sz="1300" b="0" i="0" u="none" strike="noStrike">
                          <a:solidFill>
                            <a:srgbClr val="000000"/>
                          </a:solidFill>
                          <a:effectLst/>
                          <a:latin typeface="Calibri" panose="020F0502020204030204" pitchFamily="34" charset="0"/>
                        </a:rPr>
                        <a:t>1</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11</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JAMA</a:t>
                      </a:r>
                    </a:p>
                  </a:txBody>
                  <a:tcPr marL="7620" marR="7620" marT="7620" marB="0" anchor="b"/>
                </a:tc>
                <a:extLst>
                  <a:ext uri="{0D108BD9-81ED-4DB2-BD59-A6C34878D82A}">
                    <a16:rowId xmlns:a16="http://schemas.microsoft.com/office/drawing/2014/main" xmlns="" val="451043478"/>
                  </a:ext>
                </a:extLst>
              </a:tr>
              <a:tr h="238160">
                <a:tc>
                  <a:txBody>
                    <a:bodyPr/>
                    <a:lstStyle/>
                    <a:p>
                      <a:pPr algn="ctr" fontAlgn="b"/>
                      <a:r>
                        <a:rPr lang="en-GB" sz="1300" b="0" i="0" u="none" strike="noStrike">
                          <a:solidFill>
                            <a:srgbClr val="000000"/>
                          </a:solidFill>
                          <a:effectLst/>
                          <a:latin typeface="Calibri" panose="020F0502020204030204" pitchFamily="34" charset="0"/>
                        </a:rPr>
                        <a:t>1</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11</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AMERICAN JOURNAL OF PERINATOLOGY</a:t>
                      </a:r>
                    </a:p>
                  </a:txBody>
                  <a:tcPr marL="7620" marR="7620" marT="7620" marB="0" anchor="b"/>
                </a:tc>
                <a:extLst>
                  <a:ext uri="{0D108BD9-81ED-4DB2-BD59-A6C34878D82A}">
                    <a16:rowId xmlns:a16="http://schemas.microsoft.com/office/drawing/2014/main" xmlns="" val="258797022"/>
                  </a:ext>
                </a:extLst>
              </a:tr>
              <a:tr h="313979">
                <a:tc>
                  <a:txBody>
                    <a:bodyPr/>
                    <a:lstStyle/>
                    <a:p>
                      <a:pPr algn="ctr" fontAlgn="b"/>
                      <a:r>
                        <a:rPr lang="en-GB" sz="1300" b="0" i="0" u="none" strike="noStrike">
                          <a:solidFill>
                            <a:srgbClr val="000000"/>
                          </a:solidFill>
                          <a:effectLst/>
                          <a:latin typeface="Calibri" panose="020F0502020204030204" pitchFamily="34" charset="0"/>
                        </a:rPr>
                        <a:t>1</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11</a:t>
                      </a:r>
                    </a:p>
                  </a:txBody>
                  <a:tcPr marL="7620" marR="7620" marT="7620" marB="0" anchor="b"/>
                </a:tc>
                <a:tc>
                  <a:txBody>
                    <a:bodyPr/>
                    <a:lstStyle/>
                    <a:p>
                      <a:pPr algn="ctr" fontAlgn="b"/>
                      <a:r>
                        <a:rPr lang="en-US" sz="1300" b="0" i="0" u="none" strike="noStrike">
                          <a:solidFill>
                            <a:srgbClr val="000000"/>
                          </a:solidFill>
                          <a:effectLst/>
                          <a:latin typeface="Calibri" panose="020F0502020204030204" pitchFamily="34" charset="0"/>
                        </a:rPr>
                        <a:t>AMERICAN JOURNAL OF OBSTETRICS AND GYNECOLOGY</a:t>
                      </a:r>
                    </a:p>
                  </a:txBody>
                  <a:tcPr marL="7620" marR="7620" marT="7620" marB="0" anchor="b"/>
                </a:tc>
                <a:extLst>
                  <a:ext uri="{0D108BD9-81ED-4DB2-BD59-A6C34878D82A}">
                    <a16:rowId xmlns:a16="http://schemas.microsoft.com/office/drawing/2014/main" xmlns="" val="788082504"/>
                  </a:ext>
                </a:extLst>
              </a:tr>
              <a:tr h="409956">
                <a:tc>
                  <a:txBody>
                    <a:bodyPr/>
                    <a:lstStyle/>
                    <a:p>
                      <a:pPr algn="ctr" fontAlgn="b"/>
                      <a:r>
                        <a:rPr lang="en-GB" sz="1300" b="0" i="0" u="none" strike="noStrike">
                          <a:solidFill>
                            <a:srgbClr val="000000"/>
                          </a:solidFill>
                          <a:effectLst/>
                          <a:latin typeface="Calibri" panose="020F0502020204030204" pitchFamily="34" charset="0"/>
                        </a:rPr>
                        <a:t>5</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10</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SURGICAL LAPAROSCOPY, ENDOSCOPY &amp; PERCUTANEOUS TECHNIQUES</a:t>
                      </a:r>
                    </a:p>
                  </a:txBody>
                  <a:tcPr marL="7620" marR="7620" marT="7620" marB="0" anchor="b"/>
                </a:tc>
                <a:extLst>
                  <a:ext uri="{0D108BD9-81ED-4DB2-BD59-A6C34878D82A}">
                    <a16:rowId xmlns:a16="http://schemas.microsoft.com/office/drawing/2014/main" xmlns="" val="10002"/>
                  </a:ext>
                </a:extLst>
              </a:tr>
              <a:tr h="319967">
                <a:tc>
                  <a:txBody>
                    <a:bodyPr/>
                    <a:lstStyle/>
                    <a:p>
                      <a:pPr algn="ctr" fontAlgn="b"/>
                      <a:r>
                        <a:rPr lang="en-GB" sz="1300" b="0" i="0" u="none" strike="noStrike">
                          <a:solidFill>
                            <a:srgbClr val="000000"/>
                          </a:solidFill>
                          <a:effectLst/>
                          <a:latin typeface="Calibri" panose="020F0502020204030204" pitchFamily="34" charset="0"/>
                        </a:rPr>
                        <a:t>5</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10</a:t>
                      </a:r>
                    </a:p>
                  </a:txBody>
                  <a:tcPr marL="7620" marR="7620" marT="7620" marB="0" anchor="b"/>
                </a:tc>
                <a:tc>
                  <a:txBody>
                    <a:bodyPr/>
                    <a:lstStyle/>
                    <a:p>
                      <a:pPr algn="ctr" fontAlgn="b"/>
                      <a:r>
                        <a:rPr lang="en-US" sz="1300" b="0" i="0" u="none" strike="noStrike">
                          <a:solidFill>
                            <a:srgbClr val="000000"/>
                          </a:solidFill>
                          <a:effectLst/>
                          <a:latin typeface="Calibri" panose="020F0502020204030204" pitchFamily="34" charset="0"/>
                        </a:rPr>
                        <a:t>CARBOHYDRATE-BASED VACCINES: FROM CONCEPT TO CLINIC</a:t>
                      </a:r>
                    </a:p>
                  </a:txBody>
                  <a:tcPr marL="7620" marR="7620" marT="7620" marB="0" anchor="b"/>
                </a:tc>
                <a:extLst>
                  <a:ext uri="{0D108BD9-81ED-4DB2-BD59-A6C34878D82A}">
                    <a16:rowId xmlns:a16="http://schemas.microsoft.com/office/drawing/2014/main" xmlns="" val="10003"/>
                  </a:ext>
                </a:extLst>
              </a:tr>
              <a:tr h="225551">
                <a:tc>
                  <a:txBody>
                    <a:bodyPr/>
                    <a:lstStyle/>
                    <a:p>
                      <a:pPr algn="ctr" fontAlgn="b"/>
                      <a:r>
                        <a:rPr lang="en-GB" sz="1300" b="0" i="0" u="none" strike="noStrike">
                          <a:solidFill>
                            <a:srgbClr val="000000"/>
                          </a:solidFill>
                          <a:effectLst/>
                          <a:latin typeface="Calibri" panose="020F0502020204030204" pitchFamily="34" charset="0"/>
                        </a:rPr>
                        <a:t>7</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9</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SURGICAL ENDOSCOPY</a:t>
                      </a:r>
                    </a:p>
                  </a:txBody>
                  <a:tcPr marL="7620" marR="7620" marT="7620" marB="0" anchor="b"/>
                </a:tc>
                <a:extLst>
                  <a:ext uri="{0D108BD9-81ED-4DB2-BD59-A6C34878D82A}">
                    <a16:rowId xmlns:a16="http://schemas.microsoft.com/office/drawing/2014/main" xmlns="" val="10004"/>
                  </a:ext>
                </a:extLst>
              </a:tr>
              <a:tr h="225551">
                <a:tc>
                  <a:txBody>
                    <a:bodyPr/>
                    <a:lstStyle/>
                    <a:p>
                      <a:pPr algn="ctr" fontAlgn="b"/>
                      <a:r>
                        <a:rPr lang="en-GB" sz="1300" b="0" i="0" u="none" strike="noStrike">
                          <a:solidFill>
                            <a:srgbClr val="000000"/>
                          </a:solidFill>
                          <a:effectLst/>
                          <a:latin typeface="Calibri" panose="020F0502020204030204" pitchFamily="34" charset="0"/>
                        </a:rPr>
                        <a:t>7</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9</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TELEMEDICINE AND E-HEALTH</a:t>
                      </a:r>
                    </a:p>
                  </a:txBody>
                  <a:tcPr marL="7620" marR="7620" marT="7620" marB="0" anchor="b"/>
                </a:tc>
                <a:extLst>
                  <a:ext uri="{0D108BD9-81ED-4DB2-BD59-A6C34878D82A}">
                    <a16:rowId xmlns:a16="http://schemas.microsoft.com/office/drawing/2014/main" xmlns="" val="10005"/>
                  </a:ext>
                </a:extLst>
              </a:tr>
              <a:tr h="294833">
                <a:tc>
                  <a:txBody>
                    <a:bodyPr/>
                    <a:lstStyle/>
                    <a:p>
                      <a:pPr algn="ctr" fontAlgn="b"/>
                      <a:r>
                        <a:rPr lang="en-GB" sz="1300" b="0" i="0" u="none" strike="noStrike">
                          <a:solidFill>
                            <a:srgbClr val="000000"/>
                          </a:solidFill>
                          <a:effectLst/>
                          <a:latin typeface="Calibri" panose="020F0502020204030204" pitchFamily="34" charset="0"/>
                        </a:rPr>
                        <a:t>7</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9</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JOURNAL OF CRANIOFACIAL SURGERY</a:t>
                      </a:r>
                    </a:p>
                  </a:txBody>
                  <a:tcPr marL="7620" marR="7620" marT="7620" marB="0" anchor="b"/>
                </a:tc>
                <a:extLst>
                  <a:ext uri="{0D108BD9-81ED-4DB2-BD59-A6C34878D82A}">
                    <a16:rowId xmlns:a16="http://schemas.microsoft.com/office/drawing/2014/main" xmlns="" val="10006"/>
                  </a:ext>
                </a:extLst>
              </a:tr>
              <a:tr h="225551">
                <a:tc>
                  <a:txBody>
                    <a:bodyPr/>
                    <a:lstStyle/>
                    <a:p>
                      <a:pPr algn="ctr" fontAlgn="b"/>
                      <a:r>
                        <a:rPr lang="en-GB" sz="1300" b="0" i="0" u="none" strike="noStrike">
                          <a:solidFill>
                            <a:srgbClr val="000000"/>
                          </a:solidFill>
                          <a:effectLst/>
                          <a:latin typeface="Calibri" panose="020F0502020204030204" pitchFamily="34" charset="0"/>
                        </a:rPr>
                        <a:t>7</a:t>
                      </a:r>
                    </a:p>
                  </a:txBody>
                  <a:tcPr marL="7620" marR="7620" marT="7620" marB="0" anchor="b"/>
                </a:tc>
                <a:tc>
                  <a:txBody>
                    <a:bodyPr/>
                    <a:lstStyle/>
                    <a:p>
                      <a:pPr algn="ctr" fontAlgn="b"/>
                      <a:r>
                        <a:rPr lang="en-GB" sz="1300" b="0" i="0" u="none" strike="noStrike">
                          <a:solidFill>
                            <a:srgbClr val="000000"/>
                          </a:solidFill>
                          <a:effectLst/>
                          <a:latin typeface="Calibri" panose="020F0502020204030204" pitchFamily="34" charset="0"/>
                        </a:rPr>
                        <a:t>9</a:t>
                      </a:r>
                    </a:p>
                  </a:txBody>
                  <a:tcPr marL="7620" marR="7620" marT="7620" marB="0" anchor="b"/>
                </a:tc>
                <a:tc>
                  <a:txBody>
                    <a:bodyPr/>
                    <a:lstStyle/>
                    <a:p>
                      <a:pPr algn="ctr" fontAlgn="b"/>
                      <a:r>
                        <a:rPr lang="en-US" sz="1300" b="0" i="0" u="none" strike="noStrike" dirty="0">
                          <a:solidFill>
                            <a:srgbClr val="000000"/>
                          </a:solidFill>
                          <a:effectLst/>
                          <a:latin typeface="Calibri" panose="020F0502020204030204" pitchFamily="34" charset="0"/>
                        </a:rPr>
                        <a:t>AMERICAN JOURNAL OF HEALTH-SYSTEM PHARMACY</a:t>
                      </a:r>
                    </a:p>
                  </a:txBody>
                  <a:tcPr marL="7620" marR="7620" marT="7620" marB="0" anchor="b"/>
                </a:tc>
                <a:extLst>
                  <a:ext uri="{0D108BD9-81ED-4DB2-BD59-A6C34878D82A}">
                    <a16:rowId xmlns:a16="http://schemas.microsoft.com/office/drawing/2014/main" xmlns="" val="10007"/>
                  </a:ext>
                </a:extLst>
              </a:tr>
            </a:tbl>
          </a:graphicData>
        </a:graphic>
      </p:graphicFrame>
      <p:sp>
        <p:nvSpPr>
          <p:cNvPr id="7" name="TextBox 6"/>
          <p:cNvSpPr txBox="1"/>
          <p:nvPr/>
        </p:nvSpPr>
        <p:spPr>
          <a:xfrm>
            <a:off x="1109175" y="1588861"/>
            <a:ext cx="9518680" cy="424732"/>
          </a:xfrm>
          <a:prstGeom prst="rect">
            <a:avLst/>
          </a:prstGeom>
          <a:noFill/>
        </p:spPr>
        <p:txBody>
          <a:bodyPr wrap="square" rtlCol="0">
            <a:spAutoFit/>
          </a:bodyPr>
          <a:lstStyle/>
          <a:p>
            <a:r>
              <a:rPr lang="en-GB" sz="2160" b="1" dirty="0"/>
              <a:t>The Regions - Additional Units – April - September 2020 – Top 10 Titles </a:t>
            </a:r>
          </a:p>
        </p:txBody>
      </p:sp>
    </p:spTree>
    <p:extLst>
      <p:ext uri="{BB962C8B-B14F-4D97-AF65-F5344CB8AC3E}">
        <p14:creationId xmlns:p14="http://schemas.microsoft.com/office/powerpoint/2010/main" val="1140025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956D07-8A55-4A0C-85E1-A34183674A81}"/>
              </a:ext>
            </a:extLst>
          </p:cNvPr>
          <p:cNvSpPr>
            <a:spLocks noGrp="1"/>
          </p:cNvSpPr>
          <p:nvPr>
            <p:ph type="title"/>
          </p:nvPr>
        </p:nvSpPr>
        <p:spPr>
          <a:xfrm>
            <a:off x="1099637" y="420371"/>
            <a:ext cx="10041493" cy="572209"/>
          </a:xfrm>
        </p:spPr>
        <p:txBody>
          <a:bodyPr>
            <a:normAutofit fontScale="90000"/>
          </a:bodyPr>
          <a:lstStyle/>
          <a:p>
            <a:r>
              <a:rPr lang="en-GB" sz="3840" b="1" dirty="0"/>
              <a:t>Licence Plus Document Delivery </a:t>
            </a:r>
          </a:p>
        </p:txBody>
      </p:sp>
      <p:pic>
        <p:nvPicPr>
          <p:cNvPr id="7" name="Content Placeholder 6">
            <a:extLst>
              <a:ext uri="{FF2B5EF4-FFF2-40B4-BE49-F238E27FC236}">
                <a16:creationId xmlns:a16="http://schemas.microsoft.com/office/drawing/2014/main" xmlns="" id="{2EFD4BE0-781C-4364-BD6E-715A317F1A8B}"/>
              </a:ext>
            </a:extLst>
          </p:cNvPr>
          <p:cNvPicPr>
            <a:picLocks noGrp="1" noChangeAspect="1"/>
          </p:cNvPicPr>
          <p:nvPr>
            <p:ph idx="1"/>
          </p:nvPr>
        </p:nvPicPr>
        <p:blipFill rotWithShape="1">
          <a:blip r:embed="rId3"/>
          <a:srcRect l="50000" t="3013" b="5378"/>
          <a:stretch/>
        </p:blipFill>
        <p:spPr>
          <a:xfrm>
            <a:off x="1962911" y="1266806"/>
            <a:ext cx="8314944" cy="4324388"/>
          </a:xfrm>
          <a:prstGeom prst="rect">
            <a:avLst/>
          </a:prstGeom>
          <a:ln>
            <a:solidFill>
              <a:schemeClr val="tx1"/>
            </a:solidFill>
          </a:ln>
        </p:spPr>
      </p:pic>
      <p:sp>
        <p:nvSpPr>
          <p:cNvPr id="3" name="Rectangle 2">
            <a:extLst>
              <a:ext uri="{FF2B5EF4-FFF2-40B4-BE49-F238E27FC236}">
                <a16:creationId xmlns:a16="http://schemas.microsoft.com/office/drawing/2014/main" xmlns="" id="{3D39CFE0-23EB-4273-9B39-4FE583580F86}"/>
              </a:ext>
            </a:extLst>
          </p:cNvPr>
          <p:cNvSpPr/>
          <p:nvPr/>
        </p:nvSpPr>
        <p:spPr>
          <a:xfrm>
            <a:off x="1962911" y="5962279"/>
            <a:ext cx="6843540" cy="800219"/>
          </a:xfrm>
          <a:prstGeom prst="rect">
            <a:avLst/>
          </a:prstGeom>
        </p:spPr>
        <p:txBody>
          <a:bodyPr wrap="none">
            <a:spAutoFit/>
          </a:bodyPr>
          <a:lstStyle/>
          <a:p>
            <a:r>
              <a:rPr lang="en-GB" sz="2800" b="1" dirty="0">
                <a:latin typeface="Courier New" panose="02070309020205020404" pitchFamily="49" charset="0"/>
                <a:cs typeface="Courier New" panose="02070309020205020404" pitchFamily="49" charset="0"/>
                <a:hlinkClick r:id="rId4"/>
              </a:rPr>
              <a:t>https://www.cla-nhscontent.com/</a:t>
            </a:r>
            <a:endParaRPr lang="en-GB" sz="2800" b="1" dirty="0">
              <a:latin typeface="Courier New" panose="02070309020205020404" pitchFamily="49" charset="0"/>
              <a:cs typeface="Courier New" panose="02070309020205020404" pitchFamily="49" charset="0"/>
            </a:endParaRPr>
          </a:p>
          <a:p>
            <a:endParaRPr lang="en-GB" dirty="0"/>
          </a:p>
        </p:txBody>
      </p:sp>
    </p:spTree>
    <p:extLst>
      <p:ext uri="{BB962C8B-B14F-4D97-AF65-F5344CB8AC3E}">
        <p14:creationId xmlns:p14="http://schemas.microsoft.com/office/powerpoint/2010/main" val="330140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76117C-F0F3-4F4C-841C-74BAE8FD1B25}"/>
              </a:ext>
            </a:extLst>
          </p:cNvPr>
          <p:cNvSpPr>
            <a:spLocks noGrp="1"/>
          </p:cNvSpPr>
          <p:nvPr>
            <p:ph type="title"/>
          </p:nvPr>
        </p:nvSpPr>
        <p:spPr>
          <a:xfrm>
            <a:off x="1300479" y="1268510"/>
            <a:ext cx="9929734" cy="572209"/>
          </a:xfrm>
        </p:spPr>
        <p:txBody>
          <a:bodyPr>
            <a:normAutofit fontScale="90000"/>
          </a:bodyPr>
          <a:lstStyle/>
          <a:p>
            <a:r>
              <a:rPr lang="en-GB" sz="3840" b="1" dirty="0"/>
              <a:t>Current usage in England </a:t>
            </a:r>
          </a:p>
        </p:txBody>
      </p:sp>
      <p:sp>
        <p:nvSpPr>
          <p:cNvPr id="4" name="Rectangle 3">
            <a:extLst>
              <a:ext uri="{FF2B5EF4-FFF2-40B4-BE49-F238E27FC236}">
                <a16:creationId xmlns:a16="http://schemas.microsoft.com/office/drawing/2014/main" xmlns="" id="{2DF9E222-B7E3-417F-97C4-3C3D5F853E8B}"/>
              </a:ext>
            </a:extLst>
          </p:cNvPr>
          <p:cNvSpPr/>
          <p:nvPr/>
        </p:nvSpPr>
        <p:spPr>
          <a:xfrm>
            <a:off x="1300478" y="2249144"/>
            <a:ext cx="8477506" cy="439672"/>
          </a:xfrm>
          <a:prstGeom prst="rect">
            <a:avLst/>
          </a:prstGeom>
        </p:spPr>
        <p:txBody>
          <a:bodyPr wrap="square">
            <a:spAutoFit/>
          </a:bodyPr>
          <a:lstStyle/>
          <a:p>
            <a:pPr marL="342900" indent="-342900">
              <a:lnSpc>
                <a:spcPct val="110000"/>
              </a:lnSpc>
              <a:spcBef>
                <a:spcPts val="720"/>
              </a:spcBef>
              <a:buFont typeface="Arial" panose="020B0604020202020204" pitchFamily="34" charset="0"/>
              <a:buChar char="•"/>
            </a:pPr>
            <a:r>
              <a:rPr lang="en-GB" sz="2160" dirty="0"/>
              <a:t>112 Trusts in England are currently using the tool, plus PHE and NICE</a:t>
            </a:r>
          </a:p>
        </p:txBody>
      </p:sp>
      <p:graphicFrame>
        <p:nvGraphicFramePr>
          <p:cNvPr id="5" name="Chart 4">
            <a:extLst>
              <a:ext uri="{FF2B5EF4-FFF2-40B4-BE49-F238E27FC236}">
                <a16:creationId xmlns:a16="http://schemas.microsoft.com/office/drawing/2014/main" xmlns="" id="{C156FD51-79F1-4B9B-84A7-023F7840DF3E}"/>
              </a:ext>
            </a:extLst>
          </p:cNvPr>
          <p:cNvGraphicFramePr>
            <a:graphicFrameLocks/>
          </p:cNvGraphicFramePr>
          <p:nvPr/>
        </p:nvGraphicFramePr>
        <p:xfrm>
          <a:off x="6005247" y="2983902"/>
          <a:ext cx="4618820" cy="2691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xmlns="" id="{93A3BADC-8E5C-4893-8C41-25A5DA1F819F}"/>
              </a:ext>
            </a:extLst>
          </p:cNvPr>
          <p:cNvGraphicFramePr>
            <a:graphicFrameLocks/>
          </p:cNvGraphicFramePr>
          <p:nvPr/>
        </p:nvGraphicFramePr>
        <p:xfrm>
          <a:off x="8726107" y="936773"/>
          <a:ext cx="2856294" cy="2845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xmlns="" id="{8E75E887-C1E4-4666-991F-53625A8A6942}"/>
              </a:ext>
            </a:extLst>
          </p:cNvPr>
          <p:cNvGraphicFramePr/>
          <p:nvPr/>
        </p:nvGraphicFramePr>
        <p:xfrm>
          <a:off x="1973302" y="2983902"/>
          <a:ext cx="4268117" cy="26910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5982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734</Words>
  <Application>Microsoft Office PowerPoint</Application>
  <PresentationFormat>Custom</PresentationFormat>
  <Paragraphs>129</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Royalties Review - Breakdown by type of Data Collected 2020</vt:lpstr>
      <vt:lpstr>Data Quality Feedback from 2019</vt:lpstr>
      <vt:lpstr>NHS in England – Licence Plus Data Analysis</vt:lpstr>
      <vt:lpstr>NHS in England – Licence Plus Data Analysis</vt:lpstr>
      <vt:lpstr>Licence Plus Document Delivery </vt:lpstr>
      <vt:lpstr>Current usage in England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SMITH</dc:creator>
  <cp:lastModifiedBy>Windows User</cp:lastModifiedBy>
  <cp:revision>10</cp:revision>
  <dcterms:created xsi:type="dcterms:W3CDTF">2020-11-30T16:54:16Z</dcterms:created>
  <dcterms:modified xsi:type="dcterms:W3CDTF">2021-04-30T12:59:19Z</dcterms:modified>
</cp:coreProperties>
</file>